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17" r:id="rId4"/>
    <p:sldId id="262" r:id="rId5"/>
    <p:sldId id="269" r:id="rId6"/>
    <p:sldId id="316" r:id="rId7"/>
    <p:sldId id="322" r:id="rId8"/>
    <p:sldId id="270" r:id="rId9"/>
    <p:sldId id="294" r:id="rId10"/>
    <p:sldId id="304" r:id="rId11"/>
    <p:sldId id="295" r:id="rId12"/>
    <p:sldId id="285" r:id="rId13"/>
    <p:sldId id="326" r:id="rId14"/>
    <p:sldId id="297" r:id="rId15"/>
    <p:sldId id="327" r:id="rId16"/>
    <p:sldId id="293" r:id="rId17"/>
    <p:sldId id="301" r:id="rId18"/>
    <p:sldId id="259" r:id="rId19"/>
    <p:sldId id="267" r:id="rId20"/>
    <p:sldId id="286" r:id="rId21"/>
    <p:sldId id="328" r:id="rId22"/>
    <p:sldId id="289" r:id="rId23"/>
    <p:sldId id="290" r:id="rId24"/>
    <p:sldId id="309" r:id="rId25"/>
    <p:sldId id="274" r:id="rId26"/>
    <p:sldId id="329" r:id="rId27"/>
    <p:sldId id="332" r:id="rId28"/>
    <p:sldId id="325" r:id="rId29"/>
    <p:sldId id="271" r:id="rId30"/>
    <p:sldId id="311" r:id="rId31"/>
    <p:sldId id="280" r:id="rId32"/>
    <p:sldId id="292" r:id="rId33"/>
    <p:sldId id="305" r:id="rId34"/>
    <p:sldId id="264" r:id="rId35"/>
    <p:sldId id="275" r:id="rId36"/>
    <p:sldId id="306" r:id="rId37"/>
    <p:sldId id="307" r:id="rId38"/>
    <p:sldId id="314" r:id="rId39"/>
    <p:sldId id="263" r:id="rId40"/>
    <p:sldId id="337" r:id="rId41"/>
    <p:sldId id="338" r:id="rId42"/>
    <p:sldId id="339" r:id="rId43"/>
    <p:sldId id="340" r:id="rId44"/>
    <p:sldId id="308" r:id="rId45"/>
    <p:sldId id="341" r:id="rId46"/>
    <p:sldId id="342" r:id="rId47"/>
    <p:sldId id="343" r:id="rId48"/>
    <p:sldId id="344" r:id="rId49"/>
    <p:sldId id="315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 Pipepep" initials="TP" lastIdx="1" clrIdx="0">
    <p:extLst>
      <p:ext uri="{19B8F6BF-5375-455C-9EA6-DF929625EA0E}">
        <p15:presenceInfo xmlns:p15="http://schemas.microsoft.com/office/powerpoint/2012/main" userId="41f83300c2f22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ED816-D76B-4BDF-8B4C-71E774C44321}" v="140" dt="2020-10-14T06:55:29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00" autoAdjust="0"/>
  </p:normalViewPr>
  <p:slideViewPr>
    <p:cSldViewPr snapToGrid="0">
      <p:cViewPr varScale="1">
        <p:scale>
          <a:sx n="68" d="100"/>
          <a:sy n="68" d="100"/>
        </p:scale>
        <p:origin x="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5:28:11.113"/>
    </inkml:context>
    <inkml:brush xml:id="br0">
      <inkml:brushProperty name="width" value="0.34286" units="cm"/>
      <inkml:brushProperty name="height" value="0.34286" units="cm"/>
      <inkml:brushProperty name="color" value="#F6630D"/>
    </inkml:brush>
  </inkml:definitions>
  <inkml:trace contextRef="#ctx0" brushRef="#br0">31 62 7116,'0'-17'78,"0"4"0,0 9 0,-3-3 174,-8-3 123,8 0-5,-11 10 81,14 0-398,0 13 1,0 5-4,0 12 0,0 1 10,0 0 1,0 0-35,0 0 0,0 0 1,0 0-48,0 0 0,0-10 0,0-1 25,0 4 0,0 4-10,0 3 0,0 0 0,0 0-9,0 0 1,0-11-1,0 1 14,0 3 0,0 4 1,0 3 21,0-1 0,0 1-20,0 0 1,0 0-3,0 0 0,0-10 1,0-1 2,0 5 0,0 2 0,3 1-13,8-8 1,-8 8-6,8-8 0,-8 8 2,-3 3 0,0 0 0,0 0 9,0 0 0,0-11 0,0 1 4,0 3 1,0-7-1,0 4 0,0-1-10,0 11 1,0-10 12,0 0 0,0-11-2,0 11 3,0-1-1,0 11-2,0-14 1,0 1 34,0-8-14,0-7 0,0 14-60,0-6 58,0-8-646,0 11 1,-14-28-1,-3-3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5:28:12.018"/>
    </inkml:context>
    <inkml:brush xml:id="br0">
      <inkml:brushProperty name="width" value="0.34286" units="cm"/>
      <inkml:brushProperty name="height" value="0.34286" units="cm"/>
      <inkml:brushProperty name="color" value="#F6630D"/>
    </inkml:brush>
  </inkml:definitions>
  <inkml:trace contextRef="#ctx0" brushRef="#br0">0 93 6129,'0'-17'2023,"0"3"-1132,0 14-254,14 0-354,-11 0 1,15 0-106,-8 0 0,7 0-61,14 0 1,0 0-1,-4-3-16,-6-8 1,7 8-1,-8-7-179,8 6 1,-8 4-1,1 0 33,3 0 1,-7 0 0,4 0 28,3 0 0,0-3 0,0-4 17,-3-3 0,-1-1 1,11 11 35,0 0 1,-10 0 34,0 0 1,-1 0-15,11 0 1,0 0-1,0 0-35,0 0 1,-10 0 0,-1 4 9,4 6 1,-7-7-27,4 8 0,0-8 61,10-3 1,-11 0-1,1 0 4,3 0 0,-7 0 0,4 0-23,3 0 0,-7 0 1,4 0-101,3 0 0,-7 0 21,4 0 1,-1 0 34,11 0-29,-14 0 69,11 0 89,-11 0-85,14 0 0,-10 0 60,-1 0 27,-13 0-107,7 0-849,-14 0 1,0-14 0,0-3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5:28:13.128"/>
    </inkml:context>
    <inkml:brush xml:id="br0">
      <inkml:brushProperty name="width" value="0.34286" units="cm"/>
      <inkml:brushProperty name="height" value="0.34286" units="cm"/>
      <inkml:brushProperty name="color" value="#F6630D"/>
    </inkml:brush>
  </inkml:definitions>
  <inkml:trace contextRef="#ctx0" brushRef="#br0">62 94 8538,'0'-18'229,"0"5"-225,0 13-18,0-14 0,0 7 109,0-14 121,0 14-41,0-6-101,0 13 1,0 24-50,0 7 0,0 10 1,0-3-27,0 3 0,0 0 0,0-10 1,0 0-7,0 0 0,0 0 0,0 0 0,0 0-22,0 0 1,0 0 0,0 0 0,0 0 3,0 0 0,0 0 0,0 0 1,0 0 5,0 0 1,0-1 0,0 1 7,0 0 0,0 0 0,0 0 0,0 0 16,0 0 0,0 0 1,0 0-3,0 0 1,0-10-1,0-1 1,0 4 0,0-7 0,0 4-2,0 3 1,0 4 5,0 3 1,0 0 0,0 0 26,0-1 0,0-9 4,0 0 1,0-11 70,0 11-56,0-14 0,0 20 53,0-6 1,0-4-41,0 4 1,0-11-19,0 10-54,0-13-486,0 7-2214,0-14 2705,-14 0 0,-3 14 0,-14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15:28:14.339"/>
    </inkml:context>
    <inkml:brush xml:id="br0">
      <inkml:brushProperty name="width" value="0.34286" units="cm"/>
      <inkml:brushProperty name="height" value="0.34286" units="cm"/>
      <inkml:brushProperty name="color" value="#F6630D"/>
    </inkml:brush>
  </inkml:definitions>
  <inkml:trace contextRef="#ctx0" brushRef="#br0">0 31 9082,'18'0'878,"9"0"-641,-6 0 0,-4-10-168,4 0 0,-11 0 6,10 10 1,1 0 21,10 0 1,0 0-48,0 0 0,0 0 23,0 0 0,-11 0 0,1 0 4,3 0 1,-7 0 0,4 0-55,3 0 1,-7 0-1,4 0-94,3 0 1,-7 0-1,4 0 101,3 0 0,-7 0 0,4 0 19,3 0 0,-7 0 0,4 0-30,3 0 1,-7 0 0,3 3 55,4 7 0,-6-6 1,2 6-65,4-7 1,-6-3-7,2 0 0,-9 0-21,9 0 28,1 0 0,10 0-5,0 0 0,-11 0-1,1 0 0,-11 0 14,11 0 0,-11 0 23,11 0 38,-1 0-65,11 0-42,0 0 0,-10 0 17,0 0 2,-15 0 1,12 0-21,-8 0-47,-7 0-2,25 0 106,-25 0-2734,11 0 416,0 0 2288,-11 0 0,25 14 0,-11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C5D8-52D3-B547-9733-F3DFA2E34774}" type="datetimeFigureOut">
              <a:rPr lang="en-TH" smtClean="0"/>
              <a:t>10/15/2020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79D34-5F62-814A-8AAA-1F7E9A42BCFC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2792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จากข้อมูลสำนักสถิติแห่งชาติ กว่า </a:t>
            </a:r>
            <a:r>
              <a:rPr lang="en-GB" dirty="0"/>
              <a:t>30</a:t>
            </a:r>
            <a:r>
              <a:rPr lang="th-TH" dirty="0"/>
              <a:t> ปีมานี้ ประเทศไทยมีเหตุเพลิงไหม้เกิดขึ้นมากกว่า </a:t>
            </a:r>
            <a:r>
              <a:rPr lang="en-GB" dirty="0"/>
              <a:t>58,000 </a:t>
            </a:r>
            <a:r>
              <a:rPr lang="th-TH" dirty="0"/>
              <a:t>ครั้ง ตกเฉลี่ยปีละ </a:t>
            </a:r>
            <a:r>
              <a:rPr lang="en-GB" dirty="0"/>
              <a:t>2000 </a:t>
            </a:r>
            <a:r>
              <a:rPr lang="th-TH" dirty="0"/>
              <a:t>ครั้ง ซึ่งหมายความว่าในแต่ละวันจะมีเหตุเพลิงไหม้ </a:t>
            </a:r>
            <a:r>
              <a:rPr lang="en-GB" dirty="0"/>
              <a:t>5-6 </a:t>
            </a:r>
            <a:r>
              <a:rPr lang="th-TH" dirty="0"/>
              <a:t>พื้นที่เลยทีเดียว ในแง่เงินที่สูญเสียไปนั้นมากกว่า </a:t>
            </a:r>
            <a:r>
              <a:rPr lang="en-GB" dirty="0"/>
              <a:t>4 </a:t>
            </a:r>
            <a:r>
              <a:rPr lang="th-TH" dirty="0"/>
              <a:t>หมื่นล้านบาท </a:t>
            </a:r>
          </a:p>
          <a:p>
            <a:r>
              <a:rPr lang="th-TH" dirty="0"/>
              <a:t>จากกราฟจะเห็นว่าตั้งแต่ปี </a:t>
            </a:r>
            <a:r>
              <a:rPr lang="en-GB" dirty="0"/>
              <a:t>2542 </a:t>
            </a:r>
            <a:r>
              <a:rPr lang="th-TH" dirty="0"/>
              <a:t>จำนวนการเกิดอัคคีภัยลดลง ไม่ว่าจะด้วยวิทยาการ อุปกรณ์ และองค์ความรู้ใหม่ๆ แต่มูลค่าความเสียหายที่เกิดขึ้นกลับไม่เคยลดลง มีแต่จะสูงขึ้น โดยเฉพาะถ้าเหตุนั้นเกิดขึ้นในพื้นที่เศรษฐกิจ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06990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ไม่มีสี มีกลิ่นจาง</a:t>
            </a:r>
            <a:r>
              <a:rPr lang="th-TH" dirty="0" err="1"/>
              <a:t>ๆค</a:t>
            </a:r>
            <a:r>
              <a:rPr lang="th-TH" dirty="0"/>
              <a:t>ล้ายอ</a:t>
            </a:r>
            <a:r>
              <a:rPr lang="th-TH" dirty="0" err="1"/>
              <a:t>ัล</a:t>
            </a:r>
            <a:r>
              <a:rPr lang="th-TH" dirty="0"/>
              <a:t>มอ</a:t>
            </a:r>
            <a:r>
              <a:rPr lang="th-TH" dirty="0" err="1"/>
              <a:t>ล์</a:t>
            </a:r>
            <a:r>
              <a:rPr lang="th-TH" dirty="0"/>
              <a:t> ในที่เกิดเหตุยากที่จะจำแนกกลิ่นของ</a:t>
            </a:r>
            <a:r>
              <a:rPr lang="en-GB" dirty="0"/>
              <a:t> HCN</a:t>
            </a:r>
            <a:endParaRPr lang="th-TH" dirty="0"/>
          </a:p>
          <a:p>
            <a:r>
              <a:rPr lang="th-TH" dirty="0"/>
              <a:t>เกิดจากการเผาไหม้ของสารที่มีส่วนประกอบของไนโตรเจนและคาร์บอน เช่น พลาสติก </a:t>
            </a:r>
            <a:r>
              <a:rPr lang="th-TH" dirty="0" err="1"/>
              <a:t>โพลิเมอร์</a:t>
            </a:r>
            <a:r>
              <a:rPr lang="th-TH" dirty="0"/>
              <a:t> ขนสัตว์ กระดาษหนังสือพิมพ์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ยับยั้งเอนไซม์ </a:t>
            </a:r>
            <a:r>
              <a:rPr lang="en-GB" dirty="0"/>
              <a:t>cytochrome-c oxidase </a:t>
            </a:r>
            <a:r>
              <a:rPr lang="th-TH" dirty="0"/>
              <a:t>ในกระบวนการสร้างพลังงานระดับ</a:t>
            </a:r>
            <a:r>
              <a:rPr lang="en-GB" dirty="0"/>
              <a:t>cell </a:t>
            </a:r>
            <a:r>
              <a:rPr lang="th-TH" dirty="0"/>
              <a:t>ทำให้เกิด </a:t>
            </a:r>
            <a:r>
              <a:rPr lang="en-GB" dirty="0"/>
              <a:t>tissue anoxia </a:t>
            </a:r>
            <a:r>
              <a:rPr lang="th-TH" dirty="0"/>
              <a:t>(ทำให้เกิดภาวะเนื้อเยื่อขาดออกซิเจน )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 : permissible exposure limit (</a:t>
            </a:r>
            <a:r>
              <a:rPr lang="th-TH" dirty="0"/>
              <a:t>เป็นค่าของ</a:t>
            </a:r>
            <a:r>
              <a:rPr lang="en-GB" dirty="0"/>
              <a:t>OSHA</a:t>
            </a:r>
            <a:r>
              <a:rPr lang="th-TH" dirty="0"/>
              <a:t>) บังคับใช้ทางกฎหมาย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90758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ระดับความเข้มข้นในอากาศมีผลต่ออาการและอาการแสดงของผู้ป่วย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OSHA </a:t>
            </a:r>
            <a:r>
              <a:rPr lang="th-TH" u="sng" dirty="0"/>
              <a:t>กำหนดให้ระดับการสัมผัส </a:t>
            </a:r>
            <a:r>
              <a:rPr lang="en-GB" u="sng" dirty="0"/>
              <a:t>HCN </a:t>
            </a:r>
            <a:r>
              <a:rPr lang="th-TH" u="sng" dirty="0"/>
              <a:t>ตลอดระยะเวลา</a:t>
            </a:r>
            <a:r>
              <a:rPr lang="en-GB" u="sng" dirty="0"/>
              <a:t>8hr</a:t>
            </a:r>
            <a:r>
              <a:rPr lang="en-US" u="sng" dirty="0"/>
              <a:t> </a:t>
            </a:r>
            <a:r>
              <a:rPr lang="th-TH" u="sng" dirty="0"/>
              <a:t>ไม่เกิน </a:t>
            </a:r>
            <a:r>
              <a:rPr lang="en-GB" u="sng" dirty="0"/>
              <a:t>10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 : </a:t>
            </a:r>
            <a:r>
              <a:rPr lang="th-TH" dirty="0"/>
              <a:t>ปริมาณของสารเคมีที่ผู้ปฏิบัติงานสัมผัสสารเคมีได้อย่างปลอดภัย (ใกล้เคียง</a:t>
            </a:r>
            <a:r>
              <a:rPr lang="en-GB" dirty="0"/>
              <a:t>TLV-TWA</a:t>
            </a:r>
            <a:r>
              <a:rPr lang="th-TH" dirty="0"/>
              <a:t>)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0466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ขนาดของ </a:t>
            </a:r>
            <a:r>
              <a:rPr lang="en-GB" dirty="0"/>
              <a:t>Particle</a:t>
            </a:r>
            <a:r>
              <a:rPr lang="th-TH" dirty="0"/>
              <a:t> </a:t>
            </a:r>
            <a:r>
              <a:rPr lang="en-GB" dirty="0"/>
              <a:t> </a:t>
            </a:r>
            <a:endParaRPr lang="th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นอกจากนี้ยังขัดขวางและบดบังการมองเห็นในการหนีออกจากบริเวณไฟไหม้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153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ขนาด</a:t>
            </a:r>
            <a:r>
              <a:rPr lang="en-GB" dirty="0"/>
              <a:t> particle</a:t>
            </a:r>
            <a:r>
              <a:rPr lang="th-TH" dirty="0"/>
              <a:t> เล็กกว่า</a:t>
            </a:r>
            <a:r>
              <a:rPr lang="en-GB" dirty="0"/>
              <a:t> </a:t>
            </a:r>
            <a:r>
              <a:rPr lang="en-US" dirty="0"/>
              <a:t>5 micron</a:t>
            </a:r>
            <a:r>
              <a:rPr lang="th-TH" dirty="0"/>
              <a:t> จะลงไปที่ทางเดินหายใจส่วนล่าง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42450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เป็นการสร้างความมั่นใจเรื่องความปลอดภัยให้กับพนักงานที่ทำงาน ผู้มาใช้บริการ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52433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ก่อนเกิดเหตุ </a:t>
            </a:r>
            <a:r>
              <a:rPr lang="en-GB" sz="1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1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ลดความเสี่ยงจากสาธารณภัย </a:t>
            </a:r>
            <a:r>
              <a:rPr lang="en-GB" sz="1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( Disaster Risk Reduction )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 - การป้องกัน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 Prevention )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การลดผลกระทบ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 Mitigation )</a:t>
            </a:r>
          </a:p>
          <a:p>
            <a:pPr marL="0" indent="0">
              <a:buNone/>
            </a:pP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				         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- การเตรียมความพร้อม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 Preparedness )</a:t>
            </a:r>
          </a:p>
          <a:p>
            <a:pPr marL="0" indent="0">
              <a:buNone/>
            </a:pPr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ระหว่างเกิดเหตุ </a:t>
            </a:r>
            <a:r>
              <a:rPr lang="en-US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:</a:t>
            </a:r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 การจัดการในภาวะฉุกเฉิน </a:t>
            </a:r>
            <a:r>
              <a:rPr lang="en-GB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( Emergency Management )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การเผชิญเหตุ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( Response )</a:t>
            </a:r>
          </a:p>
          <a:p>
            <a:pPr marL="0" indent="0">
              <a:buNone/>
            </a:pP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		          </a:t>
            </a:r>
            <a:r>
              <a:rPr lang="en-US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  - </a:t>
            </a: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การบรรเทาทุกข์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( Relief )</a:t>
            </a:r>
            <a:endParaRPr lang="en-GB" sz="3200" u="sng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หลังเกิดเหตุ </a:t>
            </a:r>
            <a:r>
              <a:rPr lang="en-GB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การฟื้นฟู </a:t>
            </a:r>
            <a:r>
              <a:rPr lang="en-GB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( </a:t>
            </a:r>
            <a:r>
              <a:rPr lang="en-US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Recovery ) </a:t>
            </a:r>
            <a:r>
              <a:rPr lang="en-US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การฟื้นสภาพและการซ่อมสร้าง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( Rehabilitation and Reconstruction )</a:t>
            </a:r>
          </a:p>
          <a:p>
            <a:pPr marL="0" indent="0">
              <a:buNone/>
            </a:pP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      - </a:t>
            </a: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การสร้างให้ดีขึ้นและปลอดภัยกว่าเดิม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( Build Back Better and Safer )</a:t>
            </a:r>
          </a:p>
          <a:p>
            <a:endParaRPr lang="en-US" sz="3200" u="sng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en-US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</a:t>
            </a:r>
            <a:endParaRPr lang="en-GB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endParaRPr lang="en-GB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7520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u="sng" dirty="0"/>
              <a:t>มาตรฐาน</a:t>
            </a:r>
            <a:r>
              <a:rPr lang="th-TH" dirty="0"/>
              <a:t> </a:t>
            </a:r>
            <a:r>
              <a:rPr lang="en-GB" dirty="0"/>
              <a:t>:</a:t>
            </a:r>
            <a:r>
              <a:rPr lang="th-TH" dirty="0"/>
              <a:t> จะเห็นว่าการจัดการสถานการณ์อัคคีภัยนั้น ควรมีผู้เชียวชาญทั้งจาก วิศวกรรมความปลอดภัย ผู้เชี่ยวชาญด้านอัคคีภัย(เช่นจากสมาคมการดับเพลิงและช่วยชีวิต</a:t>
            </a:r>
            <a:r>
              <a:rPr lang="en-GB" dirty="0"/>
              <a:t>FARA/</a:t>
            </a:r>
            <a:r>
              <a:rPr lang="th-TH" dirty="0"/>
              <a:t>หน่วยดับเพลิง</a:t>
            </a:r>
            <a:r>
              <a:rPr lang="en-GB" dirty="0"/>
              <a:t>)</a:t>
            </a:r>
            <a:r>
              <a:rPr lang="th-TH" dirty="0"/>
              <a:t> เข้าร่วมด้วย เพื่อให้แผนมีประสิทธิภาพและนำไปปฏิบัติได้จริง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u="sng" dirty="0"/>
              <a:t>งบประมาณ</a:t>
            </a:r>
            <a:r>
              <a:rPr lang="en-GB" dirty="0"/>
              <a:t> :</a:t>
            </a:r>
            <a:r>
              <a:rPr lang="th-TH" dirty="0"/>
              <a:t> ควรตรวจสอบงบประมาณ เพื่อที่จะได้เลือกแผนการทำงานที่เหมาะสม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u="sng" dirty="0"/>
              <a:t>แผนเดิม </a:t>
            </a:r>
            <a:r>
              <a:rPr lang="en-GB" dirty="0"/>
              <a:t>:</a:t>
            </a:r>
            <a:r>
              <a:rPr lang="th-TH" dirty="0"/>
              <a:t> ควรนำแผนเดิมมาวิเคราะห์ ว่าปฏิบัติได้และเหมาะสมกับสภาพปัจจุบันหรือไม่ รวมถึงพัฒนาปรุบปรุงแผนโดยเน้นการมีส่วนร่วมของพนักงานในหน่วยงาน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15079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4665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88217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Unsafe act</a:t>
            </a:r>
          </a:p>
          <a:p>
            <a:r>
              <a:rPr lang="en-GB" dirty="0"/>
              <a:t>Unsafe condition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8281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จากสถิติการเกิดอัคคีภัยในกรุงเทพมหานคร พื้นที่ส่วนใหญ่มีแนวโน้มเกิดไฟไหม้เกิดบ่อยและถี่ขึ้นโดยเฉพาะเขตวัฒนาและจตุจักร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08015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กม.กำหนดให้พนักงานไม่น้อยกว่าร้อยละ </a:t>
            </a:r>
            <a:r>
              <a:rPr lang="en-GB" dirty="0"/>
              <a:t>40 </a:t>
            </a:r>
            <a:r>
              <a:rPr lang="th-TH" dirty="0"/>
              <a:t>ในแต่ละหน่วยงานผ่านการอบรมการดับเพลิงขั้นต้น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พนักงานมี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turnover rate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ต่ำ พนักงานส่วนใหญ่ทราบจุดตัดกระแสไฟ-แก๊ส</a:t>
            </a:r>
            <a:endParaRPr lang="th-TH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80290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36239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ซึ่งในการต่อเติมอาคาร ได้รับการตรวจสอบและรับรองจากกรมยุทธโยธาทหารบก</a:t>
            </a: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29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70046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ตามกฎหมายกำหนดให้สถานประกอบการที่เสี่ยงต่ออัคคีภัยปานกลาง-ร้ายแรง (สถานที่มีวัตถุไวไฟ/ติดไฟ/ระเบิดได้)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ต้องมีระบบน้ำดับเพลิงและอุปกรณ์ประกอบเพื่อใช้ในการดับเพลิง</a:t>
            </a:r>
          </a:p>
          <a:p>
            <a:endParaRPr lang="th-TH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1014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51134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การจัดทำแผนปฏิบัติเมื่อเกิดอัคคีภัย</a:t>
            </a:r>
          </a:p>
          <a:p>
            <a:r>
              <a:rPr lang="th-TH" dirty="0"/>
              <a:t>ประกอบด้วย	- กำหนดคนและหน้าที่</a:t>
            </a:r>
          </a:p>
          <a:p>
            <a:r>
              <a:rPr lang="th-TH" dirty="0"/>
              <a:t>	- ขั้นตอนปฏิบัติ</a:t>
            </a:r>
          </a:p>
          <a:p>
            <a:r>
              <a:rPr lang="th-TH" dirty="0"/>
              <a:t>	- ประเมินการซ้อม และปรับปรุง</a:t>
            </a:r>
          </a:p>
          <a:p>
            <a:endParaRPr lang="th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( ยุทธการ-สื่อสาร) 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endParaRPr lang="en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08396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เพื่อลดการสูญเสีย คน-ของ โดยกำหนดให้มีการบัญชาการเหตุการณ์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การระงับอัคคีภัย/คุมเหตุลุกลาม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การอพยพ คน-ของ จุดรวมพล-เช็คยอดค้นหาผู้ประสบภัย ผู้บาดเจ็บ ปฐมพยาบาล/ส่ง</a:t>
            </a:r>
            <a:r>
              <a:rPr lang="th-TH" dirty="0" err="1"/>
              <a:t>ต้ว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96124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251621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สำรวจความเสียหายที่เกิดขึ้นต่อพนักงาน - ผลกระทบต่อสุขภาพทางร่างกายและจิตใจของพนักงาน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ทรัพย์สิน</a:t>
            </a:r>
            <a:r>
              <a:rPr lang="th-TH" dirty="0"/>
              <a:t>สำรวจความเสียหาย-ก่อนเข้าไปควรดูสภาพแวดล้อมว่าปลอดภัย ยังมีควันพิษ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ทบทวนเหตุการณ์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(AAR)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เพื่อหาสาเหตุและแนวทางป้องกัน ปรับปรุงแก้ไข้</a:t>
            </a:r>
          </a:p>
          <a:p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การฟื้นสภาพ และซ่อมสร้างให้ดีขึ้นและปลอดภัยกว่าเดิม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76320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จากการได้ลงไปสำรวจค้นหาพื้นที่เสี่ยงที่มีโอกาสเกิดอัคคีภัยในฝ่ายเกียกกายมีดังนี้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7867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Taviraj"/>
              </a:rPr>
              <a:t>6 กุมภาพันธ์ ที่ผ่านมา เกิดเพลิงไหม้</a:t>
            </a:r>
            <a:r>
              <a:rPr lang="th-TH" b="0" i="0" dirty="0">
                <a:solidFill>
                  <a:srgbClr val="555555"/>
                </a:solidFill>
                <a:effectLst/>
                <a:latin typeface="chuanpim"/>
              </a:rPr>
              <a:t>ชุมชนหลังวัดมะกอก</a:t>
            </a:r>
            <a:r>
              <a:rPr lang="en-GB" b="0" i="0" dirty="0">
                <a:solidFill>
                  <a:srgbClr val="555555"/>
                </a:solidFill>
                <a:effectLst/>
                <a:latin typeface="chuanpim"/>
              </a:rPr>
              <a:t> </a:t>
            </a:r>
            <a:r>
              <a:rPr lang="th-TH" b="0" i="0" dirty="0">
                <a:solidFill>
                  <a:srgbClr val="555555"/>
                </a:solidFill>
                <a:effectLst/>
                <a:latin typeface="chuanpim"/>
              </a:rPr>
              <a:t>ส่วนใหญ่เป็นบ้านไม้ 2 ชั้น ปลูกติดกันหลายหลัง</a:t>
            </a:r>
            <a:r>
              <a:rPr lang="en-GB" b="0" i="0" dirty="0">
                <a:solidFill>
                  <a:srgbClr val="555555"/>
                </a:solidFill>
                <a:effectLst/>
                <a:latin typeface="chuanpim"/>
              </a:rPr>
              <a:t> </a:t>
            </a:r>
            <a:r>
              <a:rPr lang="th-TH" b="0" i="0" dirty="0">
                <a:solidFill>
                  <a:srgbClr val="555555"/>
                </a:solidFill>
                <a:effectLst/>
                <a:latin typeface="chuanpim"/>
              </a:rPr>
              <a:t>สร้างความเสียหายบ้านเรือนกว่า 10 หลังคาเรือน และมีผู้บาดเจ็บ 3 ราย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36243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พื้นที่เกียกกาย เดิมเป็นพื้นที่โรงยิม ด้านข้างติดกับโรงอาหารของโรงพยาบาลและฝ่ายซักรัด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39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37619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รณรงค์และความรู้เกี่ยวกับอันตรายจากอัคคีภัย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เพื่อให้พนักงานตระหนัก และมีจิตสำนึกในการป้องกันภัย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05293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ควรจัดหาระบบแสงสว่างและแหล่งจ่ายไฟสำรอง </a:t>
            </a:r>
            <a:r>
              <a:rPr lang="th-TH" dirty="0"/>
              <a:t>เพื่อใช้ในการหนีไฟ และใช้กับอุปกรณ์ดับเพลิง/</a:t>
            </a:r>
            <a:r>
              <a:rPr lang="th-TH" dirty="0" err="1"/>
              <a:t>อื่นๆ</a:t>
            </a:r>
            <a:r>
              <a:rPr lang="th-TH" dirty="0"/>
              <a:t>ที่เกี่ยวข้องได้ทันทีที่ไฟฟ้าดับ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latin typeface="DilleniaUPC" panose="02020603050405020304" pitchFamily="18" charset="-34"/>
                <a:cs typeface="DilleniaUPC" panose="02020603050405020304" pitchFamily="18" charset="-34"/>
              </a:rPr>
              <a:t>ผนวก</a:t>
            </a:r>
            <a:r>
              <a:rPr lang="en-GB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dirty="0">
                <a:latin typeface="DilleniaUPC" panose="02020603050405020304" pitchFamily="18" charset="-34"/>
                <a:cs typeface="DilleniaUPC" panose="02020603050405020304" pitchFamily="18" charset="-34"/>
              </a:rPr>
              <a:t>วงรอบการ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ตรวจสอบเครื่องมือดับเพลิงในระเบียบปฏิบัติประจำ เช่น ใช้ระบบน้ำดับเพลิงทำความสะอาดใหญ่ปีละ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2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ครั้ง(เพื่อตรวจสอบหัวดับเพลิงและสายดับเพลิง)</a:t>
            </a:r>
            <a:endParaRPr lang="en-GB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ส่วนระบบแจ้งเหตุเพลิงไหม้/ฉุกเฉิน</a:t>
            </a:r>
            <a:r>
              <a:rPr lang="th-TH" sz="1200" u="none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ตรวจสอบทุก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ปี ถังดับเพลิงเคลื่อนที่ตรวจสอบทุก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เดือน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200" u="none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ปรึกษาวิศวกรรมความปลอดภัยเพิ่มเติมระบบความปลอดภัย เพื่อให้</a:t>
            </a:r>
            <a:r>
              <a:rPr lang="th-TH" sz="1200" u="none" dirty="0">
                <a:latin typeface="DilleniaUPC" panose="02020603050405020304" pitchFamily="18" charset="-34"/>
                <a:cs typeface="DilleniaUPC" panose="02020603050405020304" pitchFamily="18" charset="-34"/>
              </a:rPr>
              <a:t>เป็นไปตามมาตรฐาน</a:t>
            </a:r>
            <a:r>
              <a:rPr lang="th-TH" u="none" dirty="0"/>
              <a:t>ของสมาคมวิศวกรรมสถานแห่งประเทศไทยในพระบรมราชูปถัมภ์</a:t>
            </a: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51966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u="none" dirty="0">
                <a:latin typeface="DilleniaUPC" panose="02020603050405020304" pitchFamily="18" charset="-34"/>
                <a:cs typeface="DilleniaUPC" panose="02020603050405020304" pitchFamily="18" charset="-34"/>
              </a:rPr>
              <a:t>ระบุ/จัดทีมผู้ปฏิบัติหน้าที่ให้เหมาะสม โดยคำนึงถึง สุขภาพ จำนวน ความสามารถในการตอบสนองเหตุเพลิงไหม้ ให้ครอบคลุมเวลาปฏิบัติงาน</a:t>
            </a:r>
            <a:endParaRPr lang="en-US" u="none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BCP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– สถานที่สำรอง ซ่อมแซม จัดหาของทดแทน</a:t>
            </a:r>
            <a:endParaRPr lang="en-GB" sz="1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สำรวจความเสียหายที่เกิดขึ้นต่อพนักงาน - ผลกระทบต่อสุขภาพทางร่างกายและจิตใจของพนักงาน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ทรัพย์สิน</a:t>
            </a:r>
            <a:r>
              <a:rPr lang="th-TH" dirty="0"/>
              <a:t>สำรวจความเสียหาย-ก่อนเข้าไปควรดูสภาพแวดล้อมว่าปลอดภัย ยังมีควันพิษ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ทบทวนเหตุการณ์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(AAR)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เพื่อหาสาเหตุและแนวทางป้องกัน ปรับปรุงแก้ไข้</a:t>
            </a:r>
          </a:p>
          <a:p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การฟื้นสภาพ และซ่อมสร้างให้ดีขึ้นและปลอดภัยกว่าเดิม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92798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44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06959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3067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อัคคีภัย ก่อให้เกิดความเสียหายต่อทรัพย์สินและชีวิตที่ไม่อาจประเมินค่าได้ รวมถึงยังส่งผลต่อเศรษกิจและสิ่งแวดล้อม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ส่วนที่สำคัญที่สุดคือ การประเมินความเสี่ยงของอัคคีภัยและตัดสินใจว่าระบบอัคคีภัยที่มีอยู่เพียงพอแล้วหรือไม่ ต้องดำเนินการเพิ่มเติมอย่างไรบ้าง รวมถึงจัดทำแผนการปฏิบัติเมื่อเกิดเหตุต้องมาจากการมีส่วนร่วมของคนในหน่วยงานเพื่อให้สามารถปฏิบัติได้จริง และมีการซ้อมแผน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ทบทวนเหตุการณ์ </a:t>
            </a:r>
            <a:r>
              <a:rPr lang="en-GB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(AAR) </a:t>
            </a:r>
            <a:r>
              <a:rPr lang="th-TH" sz="12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เพื่อพัฒนาแนวทางป้องกันให้ดีขึ้น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48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4253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การบาดเจ็บจากการอัคคีภัย</a:t>
            </a:r>
          </a:p>
          <a:p>
            <a:pPr marL="171450" indent="-171450">
              <a:buFontTx/>
              <a:buChar char="-"/>
            </a:pPr>
            <a:r>
              <a:rPr lang="th-TH" dirty="0"/>
              <a:t>ความร้อน</a:t>
            </a:r>
          </a:p>
          <a:p>
            <a:pPr marL="171450" indent="-171450">
              <a:buFontTx/>
              <a:buChar char="-"/>
            </a:pPr>
            <a:r>
              <a:rPr lang="th-TH" dirty="0"/>
              <a:t>ควันไฟ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0280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/>
              <a:t>ขึ้นอยู่กับระยาห่างจากจุดที่เกิดเพลิงไหม้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Direct thermal injury </a:t>
            </a:r>
            <a:r>
              <a:rPr lang="th-TH" sz="1200" dirty="0"/>
              <a:t>การบาดเจ็บจากความร้อนของควันไฟขณะสูดดม มักมีการทำลายเนื้อเยื่อบริเวณทางเดินหายใจส่วนบน จากการปิดของ</a:t>
            </a:r>
            <a:r>
              <a:rPr lang="en-GB" sz="1200" dirty="0"/>
              <a:t>epiglottis</a:t>
            </a:r>
            <a:r>
              <a:rPr lang="th-TH" sz="1200" dirty="0"/>
              <a:t>ในการป้องกันไม่ให้ความร้อนลงไปทางเดินหายใจส่วนล่าง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9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0232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จากกราฟจะเห็นได้ว่าอุณหภูมิสูงขณะเกิดเพลิงไหม้สูงขึ้นอย่างรวดเร็ว</a:t>
            </a:r>
          </a:p>
          <a:p>
            <a:r>
              <a:rPr lang="en-GB" dirty="0"/>
              <a:t>4 min 400 c</a:t>
            </a:r>
          </a:p>
          <a:p>
            <a:r>
              <a:rPr lang="en-GB" dirty="0"/>
              <a:t>4-8 min 400-600 c</a:t>
            </a:r>
          </a:p>
          <a:p>
            <a:r>
              <a:rPr lang="en-GB" dirty="0"/>
              <a:t>8 min 600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79302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ควันไฟ ประกอบด้วย อากาศที่ร้อน ฝุ่นละอองอนุภาค</a:t>
            </a:r>
            <a:r>
              <a:rPr lang="th-TH" dirty="0" err="1"/>
              <a:t>ต่างๆ</a:t>
            </a:r>
            <a:r>
              <a:rPr lang="th-TH" dirty="0"/>
              <a:t> และสารพิษที่เกิดจากการเผาไหม้</a:t>
            </a:r>
            <a:endParaRPr lang="en-GB" dirty="0"/>
          </a:p>
          <a:p>
            <a:endParaRPr lang="en-GB" dirty="0"/>
          </a:p>
          <a:p>
            <a:r>
              <a:rPr lang="en-GB" dirty="0"/>
              <a:t>Yield </a:t>
            </a:r>
            <a:r>
              <a:rPr lang="th-TH" dirty="0"/>
              <a:t>ผลผลิต, </a:t>
            </a:r>
            <a:r>
              <a:rPr lang="en-GB" dirty="0"/>
              <a:t>ambient </a:t>
            </a:r>
            <a:r>
              <a:rPr lang="th-TH" dirty="0"/>
              <a:t>โดยรอบ, </a:t>
            </a:r>
            <a:r>
              <a:rPr lang="en-GB" dirty="0"/>
              <a:t>dictate</a:t>
            </a:r>
            <a:r>
              <a:rPr lang="th-TH" dirty="0"/>
              <a:t> กำหนด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576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ไม่มีสี ไม่มีกลิ่น เกิดจากกระบวนการเผาไหม้ที่ไม่สมบูรณ์ของเชื้อเพลิง</a:t>
            </a:r>
            <a:r>
              <a:rPr lang="th-TH" dirty="0" err="1"/>
              <a:t>ต่างๆ</a:t>
            </a:r>
            <a:r>
              <a:rPr lang="th-TH" dirty="0"/>
              <a:t> รวมถึงผลิตภัณฑ์เซลลูโลส ไม้ กระดาษ ผ้าฝ้าย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ก๊าซที่ทำให้เกิดภาวะขาดออกซิเจน จากการที่</a:t>
            </a:r>
            <a:r>
              <a:rPr lang="en-GB" dirty="0"/>
              <a:t>CO</a:t>
            </a:r>
            <a:r>
              <a:rPr lang="th-TH" dirty="0"/>
              <a:t>มีความสามารถในการจับกับ</a:t>
            </a:r>
            <a:r>
              <a:rPr lang="en-GB" dirty="0"/>
              <a:t>Hb</a:t>
            </a:r>
            <a:r>
              <a:rPr lang="th-TH" dirty="0"/>
              <a:t>ได้ดีกว่า</a:t>
            </a:r>
            <a:r>
              <a:rPr lang="en-GB" dirty="0"/>
              <a:t> O2 </a:t>
            </a:r>
            <a:r>
              <a:rPr lang="th-TH" dirty="0"/>
              <a:t>ถึง</a:t>
            </a:r>
            <a:r>
              <a:rPr lang="en-GB" dirty="0"/>
              <a:t>200</a:t>
            </a:r>
            <a:r>
              <a:rPr lang="th-TH" dirty="0"/>
              <a:t>เท่า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12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00664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PEL : </a:t>
            </a:r>
            <a:r>
              <a:rPr lang="th-TH" dirty="0"/>
              <a:t>ปริมาณของสารเคมีที่ผู้ปฏิบัติงานสัมผัสสารเคมีได้อย่างปลอดภัย (ใกล้เคียง</a:t>
            </a:r>
            <a:r>
              <a:rPr lang="en-GB" dirty="0"/>
              <a:t>TLV-TWA</a:t>
            </a:r>
            <a:r>
              <a:rPr lang="th-TH" dirty="0"/>
              <a:t>)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OSHA </a:t>
            </a:r>
            <a:r>
              <a:rPr lang="th-TH" u="sng" dirty="0"/>
              <a:t>กำหนดให้ระดับการสัมผัส </a:t>
            </a:r>
            <a:r>
              <a:rPr lang="en-GB" u="sng" dirty="0"/>
              <a:t>CO </a:t>
            </a:r>
            <a:r>
              <a:rPr lang="th-TH" u="sng" dirty="0"/>
              <a:t>ตลอดระยะเวลา</a:t>
            </a:r>
            <a:r>
              <a:rPr lang="en-GB" u="sng" dirty="0"/>
              <a:t>8hr</a:t>
            </a:r>
            <a:r>
              <a:rPr lang="en-US" u="sng" dirty="0"/>
              <a:t> </a:t>
            </a:r>
            <a:r>
              <a:rPr lang="th-TH" u="sng" dirty="0"/>
              <a:t>ไม่เกิน </a:t>
            </a:r>
            <a:r>
              <a:rPr lang="en-GB" u="sng" dirty="0"/>
              <a:t>50 ppm</a:t>
            </a:r>
            <a:endParaRPr lang="th-TH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เมื่อความเข้มข้นเกิน</a:t>
            </a:r>
            <a:r>
              <a:rPr lang="en-GB" dirty="0"/>
              <a:t> 800</a:t>
            </a:r>
            <a:r>
              <a:rPr lang="en-US" dirty="0"/>
              <a:t> ppm/</a:t>
            </a:r>
            <a:r>
              <a:rPr lang="th-TH" dirty="0"/>
              <a:t> </a:t>
            </a:r>
            <a:r>
              <a:rPr lang="en-GB" dirty="0"/>
              <a:t>0.08% </a:t>
            </a:r>
            <a:r>
              <a:rPr lang="th-TH" dirty="0"/>
              <a:t>ในอากาศจะหมดสติใน </a:t>
            </a:r>
            <a:r>
              <a:rPr lang="en-GB" dirty="0"/>
              <a:t>2 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79D34-5F62-814A-8AAA-1F7E9A42BCFC}" type="slidenum">
              <a:rPr lang="en-TH" smtClean="0"/>
              <a:t>13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279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30.png"/><Relationship Id="rId5" Type="http://schemas.openxmlformats.org/officeDocument/2006/relationships/image" Target="../media/image20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43D07-66D3-A640-9658-B471E2E10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805" y="1354668"/>
            <a:ext cx="8204391" cy="23464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 dirty="0"/>
              <a:t>Disaster and </a:t>
            </a:r>
            <a:br>
              <a:rPr lang="en-US" sz="5100" dirty="0"/>
            </a:br>
            <a:r>
              <a:rPr lang="en-US" sz="5100" dirty="0"/>
              <a:t>emergency management </a:t>
            </a:r>
            <a:endParaRPr lang="en-TH" sz="5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5A6E8-9F93-074E-8A8D-002016FAB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7" y="3940629"/>
            <a:ext cx="7197726" cy="1240970"/>
          </a:xfrm>
        </p:spPr>
        <p:txBody>
          <a:bodyPr>
            <a:normAutofit/>
          </a:bodyPr>
          <a:lstStyle/>
          <a:p>
            <a:pPr algn="ctr"/>
            <a:r>
              <a:rPr lang="en-US"/>
              <a:t>Lt. Col. Kantarat junrungruang </a:t>
            </a:r>
            <a:endParaRPr lang="en-TH"/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8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B63546D-61D6-4EE1-9A90-C6A295A94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53" y="239185"/>
            <a:ext cx="7949693" cy="637962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453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B992D-A7A3-4189-8C23-3343A9B7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Fire smoke</a:t>
            </a:r>
            <a:endParaRPr lang="en-GB" sz="4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5591-D073-4E08-8C61-9F0D2F6A8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sz="2400" dirty="0"/>
              <a:t>Fire smoke , which is a mixture of soot particles, toxic gases, and water vapor</a:t>
            </a:r>
          </a:p>
          <a:p>
            <a:endParaRPr lang="en-US" sz="2400" dirty="0"/>
          </a:p>
          <a:p>
            <a:r>
              <a:rPr lang="en-US" sz="2400" dirty="0"/>
              <a:t>Factor such as smoke yield, fire size, particle size, and ambient condition dictate smoke’s transport into the environment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892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018C2-E894-4FBB-B22C-240D84C6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Inhaled toxins</a:t>
            </a:r>
            <a:endParaRPr lang="en-GB" sz="40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9DE63-B371-4596-A862-6C39E3D4E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690" y="370341"/>
            <a:ext cx="6517543" cy="4557849"/>
          </a:xfrm>
        </p:spPr>
        <p:txBody>
          <a:bodyPr>
            <a:normAutofit/>
          </a:bodyPr>
          <a:lstStyle/>
          <a:p>
            <a:r>
              <a:rPr lang="en-US" sz="2800" dirty="0"/>
              <a:t>Carbon monoxide,</a:t>
            </a:r>
            <a:r>
              <a:rPr lang="th-TH" sz="2800" dirty="0"/>
              <a:t> </a:t>
            </a:r>
            <a:r>
              <a:rPr lang="en-GB" sz="2800" dirty="0"/>
              <a:t>CO</a:t>
            </a:r>
          </a:p>
          <a:p>
            <a:endParaRPr lang="en-GB" sz="2800" dirty="0"/>
          </a:p>
          <a:p>
            <a:pPr marL="457200" lvl="1" indent="0">
              <a:buNone/>
            </a:pPr>
            <a:r>
              <a:rPr lang="th-TH" sz="2400" dirty="0"/>
              <a:t>- </a:t>
            </a:r>
            <a:r>
              <a:rPr lang="en-US" sz="2400" dirty="0"/>
              <a:t>Metabolic asphyxiants</a:t>
            </a:r>
            <a:endParaRPr lang="th-TH" sz="2400" dirty="0"/>
          </a:p>
          <a:p>
            <a:pPr marL="457200" lvl="1" indent="0">
              <a:buNone/>
            </a:pPr>
            <a:r>
              <a:rPr lang="th-TH" sz="2400" dirty="0"/>
              <a:t>- </a:t>
            </a:r>
            <a:r>
              <a:rPr lang="en-GB" sz="2400" dirty="0" err="1"/>
              <a:t>Carboxyhemoglobin</a:t>
            </a:r>
            <a:r>
              <a:rPr lang="en-GB" sz="2400" dirty="0"/>
              <a:t>, </a:t>
            </a:r>
            <a:r>
              <a:rPr lang="en-GB" sz="2400" dirty="0" err="1"/>
              <a:t>COHb</a:t>
            </a:r>
            <a:r>
              <a:rPr lang="en-GB" sz="2400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AEED081-C963-40B9-8F88-B9CA7F8A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206" y="4283210"/>
            <a:ext cx="2599256" cy="18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6286307-6D09-4BC4-9D54-034B412B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484" y="464094"/>
            <a:ext cx="8123031" cy="592981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76B8A45-2FC9-442B-9426-1D5FA509C5A1}"/>
              </a:ext>
            </a:extLst>
          </p:cNvPr>
          <p:cNvSpPr/>
          <p:nvPr/>
        </p:nvSpPr>
        <p:spPr>
          <a:xfrm>
            <a:off x="2219093" y="1550018"/>
            <a:ext cx="457200" cy="44604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DD824-CB6C-44C6-B9C3-52741AB12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Inhaled toxins</a:t>
            </a:r>
            <a:endParaRPr lang="en-GB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9A85-8EAA-42DE-8510-A894E3929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987" y="238875"/>
            <a:ext cx="6517543" cy="4557849"/>
          </a:xfrm>
        </p:spPr>
        <p:txBody>
          <a:bodyPr>
            <a:normAutofit/>
          </a:bodyPr>
          <a:lstStyle/>
          <a:p>
            <a:r>
              <a:rPr lang="en-GB" sz="2800" dirty="0"/>
              <a:t>Hydrogen cyanide,</a:t>
            </a:r>
            <a:r>
              <a:rPr lang="th-TH" sz="2800" dirty="0"/>
              <a:t> </a:t>
            </a:r>
            <a:r>
              <a:rPr lang="en-GB" sz="2800" dirty="0"/>
              <a:t>HCN</a:t>
            </a:r>
          </a:p>
          <a:p>
            <a:endParaRPr lang="en-GB" sz="2800" dirty="0"/>
          </a:p>
          <a:p>
            <a:pPr marL="457200" lvl="1" indent="0">
              <a:buNone/>
            </a:pPr>
            <a:r>
              <a:rPr lang="en-GB" sz="2400" dirty="0"/>
              <a:t>- </a:t>
            </a:r>
            <a:r>
              <a:rPr lang="en-GB" sz="2400" dirty="0" err="1"/>
              <a:t>Inhibitation</a:t>
            </a:r>
            <a:r>
              <a:rPr lang="en-GB" sz="2400" dirty="0"/>
              <a:t> of cytochrome-c oxidase in cellular </a:t>
            </a:r>
            <a:r>
              <a:rPr lang="en-GB" sz="2400" dirty="0" err="1"/>
              <a:t>oxygination</a:t>
            </a:r>
            <a:endParaRPr lang="th-TH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C283375-DDB5-4927-8646-C9150F69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720" y="4137193"/>
            <a:ext cx="4838700" cy="13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3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04E0E-3127-4837-BCE4-074FA55E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431" y="382128"/>
            <a:ext cx="7523138" cy="60937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6C447B2-8057-48E6-BD69-5A20BC51F16D}"/>
              </a:ext>
            </a:extLst>
          </p:cNvPr>
          <p:cNvSpPr/>
          <p:nvPr/>
        </p:nvSpPr>
        <p:spPr>
          <a:xfrm>
            <a:off x="3646449" y="5832087"/>
            <a:ext cx="557561" cy="367991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C1198-905A-4732-AFA6-D7901338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Smoke and soot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9DEE-8931-48DA-ACA4-578AAB52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GB" sz="2000" dirty="0"/>
              <a:t>Eye and respiratory tract irritation.</a:t>
            </a:r>
          </a:p>
          <a:p>
            <a:endParaRPr lang="th-TH" sz="2000" dirty="0"/>
          </a:p>
          <a:p>
            <a:r>
              <a:rPr lang="en-GB" sz="2000" dirty="0"/>
              <a:t>Soot particle in range of </a:t>
            </a:r>
            <a:r>
              <a:rPr lang="en-US" sz="2000" dirty="0"/>
              <a:t>0.001- 10 microns are respirable and can penetrate into the alveolar region of lungs.</a:t>
            </a:r>
          </a:p>
          <a:p>
            <a:endParaRPr lang="en-US" sz="2000" dirty="0"/>
          </a:p>
          <a:p>
            <a:r>
              <a:rPr lang="en-US" sz="2000" dirty="0"/>
              <a:t>The generated soot particles may absorb toxic gases from the products of combustion.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5866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3543A10-04EE-49E0-A9DE-22E1FAB9A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9BD32B-B77F-49AC-86CF-24C7DF9A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16" y="4779372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/>
              <a:t>Aerosol particle size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794E1B91-11E9-4248-AF26-D63C8B83A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" y="614085"/>
            <a:ext cx="6222322" cy="3794760"/>
          </a:xfrm>
          <a:prstGeom prst="roundRect">
            <a:avLst>
              <a:gd name="adj" fmla="val 5319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2DD645A-2E7B-46D7-8674-2A781E57F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82" y="711200"/>
            <a:ext cx="4809066" cy="3606800"/>
          </a:xfrm>
          <a:prstGeom prst="roundRect">
            <a:avLst>
              <a:gd name="adj" fmla="val 3441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F16E42A3-A876-4885-90F5-2C961A488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4522" y="614085"/>
            <a:ext cx="3963077" cy="3794760"/>
          </a:xfrm>
          <a:prstGeom prst="roundRect">
            <a:avLst>
              <a:gd name="adj" fmla="val 5319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EC359C3-91D8-4442-A826-D4F0F87D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268" y="1075457"/>
            <a:ext cx="3738032" cy="2878285"/>
          </a:xfrm>
          <a:prstGeom prst="roundRect">
            <a:avLst>
              <a:gd name="adj" fmla="val 3441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987243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FA69-F857-3A4E-9628-CA83E77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694" y="2841379"/>
            <a:ext cx="4205952" cy="1608124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การจัดการสถานการณ์อัคคีภัย </a:t>
            </a:r>
            <a:br>
              <a:rPr lang="en-US" dirty="0"/>
            </a:br>
            <a:endParaRPr lang="en-TH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90D497-837C-8541-AAF1-ED804A030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0"/>
          <a:stretch/>
        </p:blipFill>
        <p:spPr>
          <a:xfrm>
            <a:off x="0" y="0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14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D021-2120-B249-ADF3-0404EC12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วัตถุประสงค์</a:t>
            </a:r>
            <a:endParaRPr lang="en-TH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51A29-E27F-3048-A44B-C9A393302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เพื่อพัฒนาขีดความสามารถในการจัดการความเสี่ยงจากอัคคีภัย</a:t>
            </a:r>
            <a:endParaRPr lang="en-US" sz="32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- ลดอัตราเสี่ยงต่อการเกิดอัคคีภัย </a:t>
            </a:r>
          </a:p>
          <a:p>
            <a:pPr marL="0" indent="0">
              <a:buNone/>
            </a:pP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- ลดความสูญเสียต่อชีวิต ทรัพย์สิน และสิ่งแวดล้อม</a:t>
            </a:r>
            <a:endParaRPr lang="en-US" sz="3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GB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</a:t>
            </a: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- จัดระบบและกำหนดแนวทางปฏิบัติเมื่อเกิดเหตุ</a:t>
            </a:r>
          </a:p>
          <a:p>
            <a:pPr marL="0" indent="0">
              <a:buNone/>
            </a:pPr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		- ฟื้นฟูและปรับปรุงให้ดีขึ้นและปลอดภัยกว่าเดิม</a:t>
            </a:r>
            <a:endParaRPr lang="en-US" sz="3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216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3C70F-7205-584E-8B7D-125A0DBA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Disaster</a:t>
            </a:r>
            <a:r>
              <a:rPr lang="en-US" dirty="0"/>
              <a:t> </a:t>
            </a:r>
            <a:endParaRPr lang="en-TH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C525-9039-E549-BCE1-4D433E391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sz="2000" dirty="0"/>
              <a:t>An </a:t>
            </a:r>
            <a:r>
              <a:rPr lang="en-US" sz="2000" u="sng" dirty="0"/>
              <a:t>occurrence disrupting the normal conditions </a:t>
            </a:r>
            <a:r>
              <a:rPr lang="en-US" sz="2000" dirty="0"/>
              <a:t>of existence and causing a level of suffering that exceed the capacity of adjustment of the affected community ; WHO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</a:t>
            </a:r>
            <a:r>
              <a:rPr lang="en-US" sz="2000" u="sng" dirty="0"/>
              <a:t>natural or manmade event </a:t>
            </a:r>
            <a:r>
              <a:rPr lang="en-US" sz="2000" dirty="0"/>
              <a:t>that suddenly or significantly disrupts the environment of care; disrupt care and treatment; or change or increase demands for the organization’s service ; Joint Commission on Accreditation of Healthcare Organizations (JCAHO)</a:t>
            </a:r>
          </a:p>
          <a:p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24009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0703-55E9-4958-9D59-94B670A1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97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หลักการจัดการความเสี่ยงจากสาธารณภัย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1075-018B-4D9C-94FF-55FE77474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96" y="129928"/>
            <a:ext cx="10131425" cy="3649133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แผนการป้องกันและบรรเทาสาธารณภัยแห่งชาติ พ.ศ. ๒๕๕๘</a:t>
            </a:r>
          </a:p>
          <a:p>
            <a:endParaRPr lang="th-TH" sz="3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endParaRPr lang="en-GB" dirty="0">
              <a:latin typeface="ลดDilleniaUPC"/>
              <a:cs typeface="DilleniaUPC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2EAA0-A862-460D-B60C-40E6ED34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11" y="1954494"/>
            <a:ext cx="6955793" cy="43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C0E3-856E-429C-8E2C-BDAFC15E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ปัจจัยที่ต้องคำนึงถึง</a:t>
            </a:r>
            <a:endParaRPr lang="en-GB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5117-E79A-4623-B559-82D57369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มาตรฐานการป้องกันอัคคีภัย และกฎหมายที่เกี่ยวข้อง</a:t>
            </a:r>
            <a:endParaRPr lang="en-GB" sz="32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งบประมาณ</a:t>
            </a:r>
          </a:p>
          <a:p>
            <a:r>
              <a:rPr lang="th-TH" sz="3200" dirty="0">
                <a:latin typeface="DilleniaUPC" panose="02020603050405020304" pitchFamily="18" charset="-34"/>
                <a:cs typeface="DilleniaUPC" panose="02020603050405020304" pitchFamily="18" charset="-34"/>
              </a:rPr>
              <a:t>แผนป้องกันและระงับอัคคีภัยเดิม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61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139C7-F6CD-415B-B378-E6F3264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กฎหมายที่เกี่ยวข้อง</a:t>
            </a:r>
            <a:endParaRPr lang="en-GB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A974C-9F6D-47E3-9B51-CE1A2F91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endParaRPr lang="th-TH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พระราชบัญญัติความปลอดภัย อาชีวอนามัย และสภาพแวดล้อมในการทำงาน พ.ศ. ๒๕๕๔</a:t>
            </a:r>
            <a:endParaRPr lang="en-GB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th-TH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กฎกระทรวง กำหนดมาตรฐานในการบริหาร จัดการและดำเนินการด้านความปลอดภัย อาชีวอนามัย และสภาพแวดล้อมในการทำงานเกี่ยวกับการป้องกันและระงับอัคคีภัย พ.ศ. ๒๕๕๕</a:t>
            </a:r>
            <a:endParaRPr lang="en-GB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th-TH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พระราชบัญญัติป้องกันและระงับอัคคีภัย พ.ศ.๒๕๔๒</a:t>
            </a:r>
          </a:p>
          <a:p>
            <a:endParaRPr lang="th-TH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36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759C0-9643-49F4-9BD9-40336491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6229"/>
            <a:ext cx="10131425" cy="177225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กฎกระทรวง </a:t>
            </a:r>
            <a:br>
              <a:rPr lang="th-TH" sz="3600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36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กำหนดมาตรฐานในการบริหาร จัดการและดำเนินการด้านความปลอดภัย อาชีวอนามัย </a:t>
            </a:r>
            <a:br>
              <a:rPr lang="th-TH" sz="3600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3600" dirty="0">
                <a:latin typeface="DilleniaUPC" panose="02020603050405020304" pitchFamily="18" charset="-34"/>
                <a:cs typeface="DilleniaUPC" panose="02020603050405020304" pitchFamily="18" charset="-34"/>
              </a:rPr>
              <a:t>และสภาพแวดล้อมในการทำงานเกี่ยวกับการป้องกันและระงับอัคคีภัย พ.ศ. ๒๕๕๕</a:t>
            </a:r>
            <a:br>
              <a:rPr lang="th-TH" sz="3600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C535E-18F5-48B2-9A1F-8D18E373D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หมวด ๑ บททั่วไป</a:t>
            </a:r>
          </a:p>
          <a:p>
            <a:pPr marL="457200" lvl="1" indent="0">
              <a:buNone/>
            </a:pPr>
            <a:r>
              <a:rPr lang="th-TH" sz="28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ข้อ ๓ </a:t>
            </a:r>
            <a:r>
              <a:rPr lang="th-TH" sz="28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ในสถานประกอบกิจการทุกแห่ง </a:t>
            </a: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ให้นายจ้างจัดทำป้ายข้อปฏิบัติเกี่ยวกับการดับเพลิงและการอพยพหนีไฟ และปิดประกาศให้เห็นได้อย่างชัดเจน</a:t>
            </a:r>
          </a:p>
          <a:p>
            <a:pPr marL="457200" lvl="1" indent="0">
              <a:buNone/>
            </a:pPr>
            <a:r>
              <a:rPr lang="th-TH" sz="28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ข้อ ๔ </a:t>
            </a:r>
            <a:r>
              <a:rPr lang="th-TH" sz="28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ในสถานประกอบกิจการที่มีลูกจ้างตั้งแต่สิบคนขึ้นไป </a:t>
            </a: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นอกจากต้องปฏิบัติตามข้อ ๓ แล้วให้นายจ้างจัดให้มีแผนป้องกันและระงับอัคคีภัย ประกอบด้วยการตรวจตรา การอบรม การรณรงค์ป้องกันอัคคีภัย การดับเพลิง การอพยพหนีไฟ และการบรรเทาทุกข์</a:t>
            </a:r>
          </a:p>
        </p:txBody>
      </p:sp>
    </p:spTree>
    <p:extLst>
      <p:ext uri="{BB962C8B-B14F-4D97-AF65-F5344CB8AC3E}">
        <p14:creationId xmlns:p14="http://schemas.microsoft.com/office/powerpoint/2010/main" val="3648282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05923EB-05B7-6049-87E4-F15AED0E7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976534"/>
          </a:xfrm>
        </p:spPr>
      </p:pic>
    </p:spTree>
    <p:extLst>
      <p:ext uri="{BB962C8B-B14F-4D97-AF65-F5344CB8AC3E}">
        <p14:creationId xmlns:p14="http://schemas.microsoft.com/office/powerpoint/2010/main" val="3081464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4DC7-FA7F-0142-BBEF-9A297F31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695" y="2189527"/>
            <a:ext cx="3706762" cy="2978091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ฝ่ายเกียกกาย </a:t>
            </a:r>
            <a:b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แผนกพลาธิการ </a:t>
            </a:r>
            <a:b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รพ.พระมงกุฎเกล้า</a:t>
            </a:r>
            <a:endParaRPr lang="en-TH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195B728-93B9-424C-9FEF-E1694CC84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8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1C3F-6C5E-4373-A77B-E575273B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วิเคราะห์สาเหตุ</a:t>
            </a:r>
            <a:endParaRPr lang="en-GB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6DED2-527A-4653-AAA4-A7D1803DC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42066"/>
            <a:ext cx="9071515" cy="4106333"/>
          </a:xfrm>
        </p:spPr>
        <p:txBody>
          <a:bodyPr>
            <a:normAutofit/>
          </a:bodyPr>
          <a:lstStyle/>
          <a:p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การกระทำที่ไม่ปลอดภัย</a:t>
            </a:r>
          </a:p>
          <a:p>
            <a:pPr lvl="1"/>
            <a:r>
              <a:rPr lang="th-TH" sz="2600" dirty="0">
                <a:latin typeface="DilleniaUPC" panose="02020603050405020304" pitchFamily="18" charset="-34"/>
                <a:cs typeface="DilleniaUPC" panose="02020603050405020304" pitchFamily="18" charset="-34"/>
              </a:rPr>
              <a:t>ความประมาท การใช้เชื้อเพลิง/ความร้อน/ไฟฟ้า</a:t>
            </a:r>
          </a:p>
          <a:p>
            <a:pPr lvl="1"/>
            <a:r>
              <a:rPr lang="th-TH" sz="2600" dirty="0">
                <a:latin typeface="DilleniaUPC" panose="02020603050405020304" pitchFamily="18" charset="-34"/>
                <a:cs typeface="DilleniaUPC" panose="02020603050405020304" pitchFamily="18" charset="-34"/>
              </a:rPr>
              <a:t>สภาพร่างกายที่ไม่พร้อม</a:t>
            </a:r>
          </a:p>
          <a:p>
            <a:endParaRPr lang="th-TH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สภาพการณ์ที่ไม่ปลอดภัย</a:t>
            </a:r>
          </a:p>
          <a:p>
            <a:pPr lvl="1"/>
            <a:r>
              <a:rPr lang="th-TH" sz="2600" dirty="0">
                <a:latin typeface="DilleniaUPC" panose="02020603050405020304" pitchFamily="18" charset="-34"/>
                <a:cs typeface="DilleniaUPC" panose="02020603050405020304" pitchFamily="18" charset="-34"/>
              </a:rPr>
              <a:t>จุดเสี่ยงต่อการเกิดเพลิงไหม้ เช่น แหล่งเก็บเชื้อเพลิง แรงดันไอน้ำ</a:t>
            </a:r>
          </a:p>
          <a:p>
            <a:pPr lvl="1"/>
            <a:r>
              <a:rPr lang="th-TH" sz="2600" dirty="0">
                <a:latin typeface="DilleniaUPC" panose="02020603050405020304" pitchFamily="18" charset="-34"/>
                <a:cs typeface="DilleniaUPC" panose="02020603050405020304" pitchFamily="18" charset="-34"/>
              </a:rPr>
              <a:t>ขาดอุปกรณ์ดับเพลิง ไม่พร้อมใช้ ขาดการบำรุงรักษา</a:t>
            </a:r>
          </a:p>
          <a:p>
            <a:pPr lvl="1"/>
            <a:endParaRPr lang="th-TH" sz="26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83E79-96DF-4505-80B9-937EACB3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028" y="880651"/>
            <a:ext cx="396274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4A5A-0A26-44F1-A74E-F0BD8B7A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การจัดการก่อนเกิดเหตุ </a:t>
            </a:r>
            <a:r>
              <a:rPr lang="en-GB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การป้องกัน </a:t>
            </a:r>
            <a:r>
              <a:rPr lang="en-GB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8741-D0E7-4A78-AAEC-D0D8BD86A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143423" cy="3649133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การกระทำที่ไม่ปลอดภัยของพนักงาน</a:t>
            </a:r>
          </a:p>
          <a:p>
            <a:pPr lvl="1"/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อบรมให้ความรู้การดับเพลิงขั้นต้น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lvl="1"/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ซ้อมแผนอัคคีภัยปีละ </a:t>
            </a:r>
            <a:r>
              <a:rPr lang="en-GB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1 </a:t>
            </a: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ครั้ง</a:t>
            </a:r>
            <a:endParaRPr lang="en-GB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lvl="1"/>
            <a:endParaRPr lang="th-TH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F74D0-103A-415B-B778-6A58E690D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1" b="-3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6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93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4D4640C-FF7C-41AD-98B7-A53F3D7734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73" r="-2" b="9095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F89104-C5F4-4DED-8E40-4F2B5E1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013" y="2884080"/>
            <a:ext cx="3509135" cy="33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4A5A-0A26-44F1-A74E-F0BD8B7A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การจัดการก่อนเกิดเหตุ </a:t>
            </a:r>
            <a:r>
              <a:rPr lang="en-GB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การป้องกัน </a:t>
            </a:r>
            <a:r>
              <a:rPr lang="en-GB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8741-D0E7-4A78-AAEC-D0D8BD86A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143423" cy="3649133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สภาพการณ์ที่ไม่ปลอดภัย</a:t>
            </a:r>
          </a:p>
          <a:p>
            <a:pPr lvl="1"/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แยกแหล่งเก็บเชื้อเพลิง </a:t>
            </a:r>
          </a:p>
          <a:p>
            <a:pPr lvl="1"/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ระบบควบคุมแรงดันไอน้ำที่แหล่งกำเนิด</a:t>
            </a:r>
          </a:p>
          <a:p>
            <a:pPr lvl="1"/>
            <a:endParaRPr lang="th-TH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6" name="Picture 5" descr="A sign on a fence&#10;&#10;Description automatically generated">
            <a:extLst>
              <a:ext uri="{FF2B5EF4-FFF2-40B4-BE49-F238E27FC236}">
                <a16:creationId xmlns:a16="http://schemas.microsoft.com/office/drawing/2014/main" id="{2C839C53-8C52-4E91-A7FD-8075909D0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5" r="4" b="4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6A9884-1A1D-474C-A43E-9217615FB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48" r="1" b="23916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976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7D2D-C3E9-9148-8716-47AC5799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การจัดการก่อนเกิดเหตุ</a:t>
            </a:r>
            <a:r>
              <a:rPr lang="en-US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: </a:t>
            </a:r>
            <a:r>
              <a:rPr lang="th-TH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การเตรียมความพร้อม </a:t>
            </a:r>
            <a:endParaRPr lang="en-TH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35145-E869-AF44-AFC7-74CF8F611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384648"/>
            <a:ext cx="10131425" cy="4292988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ความปลอดภัยเกี่ยวกับอาคารและทางหนีไฟ</a:t>
            </a:r>
          </a:p>
          <a:p>
            <a:pPr marL="0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- ป้ายบอกทางหนีไฟ</a:t>
            </a:r>
          </a:p>
          <a:p>
            <a:pPr marL="0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- ระบบสัญญาณแจ้งเหตุเพลิงไหม้ / ฉุกเฉิน</a:t>
            </a:r>
          </a:p>
          <a:p>
            <a:pPr marL="0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- เส้นทางหนีไฟ </a:t>
            </a:r>
            <a:r>
              <a:rPr lang="en-GB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2 </a:t>
            </a: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เส้นทาง </a:t>
            </a:r>
          </a:p>
          <a:p>
            <a:pPr marL="0" indent="0">
              <a:buNone/>
            </a:pPr>
            <a:endParaRPr lang="th-TH" dirty="0"/>
          </a:p>
          <a:p>
            <a:endParaRPr lang="en-T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F8AE8-A4E1-4DB0-8454-674E3572F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594" y="2750633"/>
            <a:ext cx="4012632" cy="23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CBAD-36F5-46C0-A2A4-25467084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endParaRPr lang="en-GB"/>
          </a:p>
        </p:txBody>
      </p:sp>
      <p:pic>
        <p:nvPicPr>
          <p:cNvPr id="5" name="Content Placeholder 4" descr="A picture containing outdoor, person, person, grass&#10;&#10;Description automatically generated">
            <a:extLst>
              <a:ext uri="{FF2B5EF4-FFF2-40B4-BE49-F238E27FC236}">
                <a16:creationId xmlns:a16="http://schemas.microsoft.com/office/drawing/2014/main" id="{8BC4719D-9DE5-417F-97E0-AFB064267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8" r="1106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D5FCBE-674D-4AC5-B86B-32FA89C0D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31155" y="322219"/>
            <a:ext cx="4917092" cy="62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8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F313CC0-032F-40D3-BA89-242470E9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47A14D-398B-E945-8A14-92B88D7E5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285" y="664854"/>
            <a:ext cx="6609436" cy="145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การจัดการก่อนเกิดเหตุ</a:t>
            </a:r>
            <a:r>
              <a:rPr lang="en-US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en-US" sz="40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การเตรียมความพร้อม</a:t>
            </a:r>
            <a:r>
              <a:rPr lang="en-US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endParaRPr lang="en-US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78D4C9-EC95-7B48-9EBF-C888DBA1AF1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85801" y="2142067"/>
            <a:ext cx="5007842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การดับเพลิง</a:t>
            </a:r>
            <a:r>
              <a:rPr lang="en-US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32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และอุปกรณ์ดับเพลิง</a:t>
            </a:r>
            <a:endParaRPr lang="en-US" sz="32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en-US" sz="28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	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ระบบน้ำดับเพลิง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สายส่งน้ำและหัวฉีดดับเพลิง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เครื่องดับเพลิงแบบเคลื่อนย้ายได้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7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81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0517A39F-87E5-44E4-B128-FFEE5A340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46" r="-1" b="12753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6644CDB-1772-9F43-A216-207A4046D6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t="16696" r="1" b="20769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5" name="Picture 4" descr="A picture containing indoor, ceiling, kitchen, filled&#10;&#10;Description automatically generated">
            <a:extLst>
              <a:ext uri="{FF2B5EF4-FFF2-40B4-BE49-F238E27FC236}">
                <a16:creationId xmlns:a16="http://schemas.microsoft.com/office/drawing/2014/main" id="{C0B29AEA-E4DE-410F-B270-275A6C1338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390" r="1" b="13909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340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B5B3B04-D767-BF4A-BA8E-4C6D92B2A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232" y="506664"/>
            <a:ext cx="8349535" cy="58446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113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D35EDA8-4FFD-C94C-991F-339E6074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417690"/>
            <a:ext cx="7898516" cy="602261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5E0F0-DFEC-40F8-908A-018E72233C83}"/>
              </a:ext>
            </a:extLst>
          </p:cNvPr>
          <p:cNvSpPr/>
          <p:nvPr/>
        </p:nvSpPr>
        <p:spPr>
          <a:xfrm>
            <a:off x="4660135" y="2159306"/>
            <a:ext cx="2941504" cy="2016087"/>
          </a:xfrm>
          <a:prstGeom prst="round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BA982-3030-4C29-B506-516FCB64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7216404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การจัดการก่อนเกิดเหตุ</a:t>
            </a:r>
            <a:r>
              <a:rPr lang="en-US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: </a:t>
            </a:r>
            <a:r>
              <a:rPr lang="en-US" sz="40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การเตรียมความพร้อม</a:t>
            </a:r>
            <a:r>
              <a:rPr lang="en-US" sz="40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0AB-9763-42DC-B844-E9CC001E9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178" y="2261418"/>
            <a:ext cx="5293822" cy="36379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แผนปฏิบัติการเมื่อเกิดอัคคีภัย</a:t>
            </a:r>
            <a:endParaRPr lang="en-US" sz="32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จัดทำแผนปฏิบัติเมื่อเกิดอัคคีภัย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จุดรวมพล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: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ลานด้านข้างศาลท้าวหิรัญฯ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มีการซ้อมแผนอัคคีภัยปีละ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1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ครั้ง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/>
            <a:endParaRPr lang="en-US" dirty="0"/>
          </a:p>
        </p:txBody>
      </p:sp>
      <p:pic>
        <p:nvPicPr>
          <p:cNvPr id="11" name="Picture 10" descr="A close up of a train station&#10;&#10;Description automatically generated">
            <a:extLst>
              <a:ext uri="{FF2B5EF4-FFF2-40B4-BE49-F238E27FC236}">
                <a16:creationId xmlns:a16="http://schemas.microsoft.com/office/drawing/2014/main" id="{5B387C5D-80AF-45CC-BE06-966AA6C6A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697" y="2261418"/>
            <a:ext cx="4603394" cy="34525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631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B910560-EE4B-BF4C-979A-6053BA530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"/>
            <a:ext cx="12192000" cy="6912852"/>
          </a:xfrm>
        </p:spPr>
      </p:pic>
    </p:spTree>
    <p:extLst>
      <p:ext uri="{BB962C8B-B14F-4D97-AF65-F5344CB8AC3E}">
        <p14:creationId xmlns:p14="http://schemas.microsoft.com/office/powerpoint/2010/main" val="1025626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2DE480-7C0C-984F-8629-732C0F868B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การจัดการระหว่างเกิดเหตุ</a:t>
            </a:r>
            <a:b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dirty="0">
                <a:latin typeface="DilleniaUPC" panose="02020603050405020304" pitchFamily="18" charset="-34"/>
                <a:cs typeface="DilleniaUPC" panose="02020603050405020304" pitchFamily="18" charset="-34"/>
              </a:rPr>
              <a:t>(การเผชิญเหตุและการบรรเทาทุกข์)</a:t>
            </a:r>
            <a:endParaRPr lang="en-TH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F5A7911-5F5E-C647-99C4-7761B23DB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6" r="3318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5A9E0-BA74-9440-A581-A50675C7D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การแจ้งเหตุ</a:t>
            </a:r>
          </a:p>
          <a:p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การระงับอัคคีภัย</a:t>
            </a:r>
          </a:p>
          <a:p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การอพยพ</a:t>
            </a:r>
          </a:p>
          <a:p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การติดต่อประสานงานเพื่อขอความช่วยเหลือ</a:t>
            </a:r>
            <a:endParaRPr lang="th-TH" sz="2800" dirty="0"/>
          </a:p>
          <a:p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1442249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FC1144-BD64-4C61-ACB8-497711C41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E5FE1-A443-47EC-BF8A-75DF8B61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48" y="362802"/>
            <a:ext cx="62688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44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การจัดการระหว่างเกิดเหตุ</a:t>
            </a:r>
            <a:r>
              <a:rPr lang="en-US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: </a:t>
            </a:r>
            <a:b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en-US" sz="40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การเผชิญเหตุและการบรรเทาทุกข์</a:t>
            </a:r>
            <a:endParaRPr lang="en-US" sz="40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4E021B-0B1E-4D86-B8F1-A3FF9125F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9730" y="2605479"/>
            <a:ext cx="6143423" cy="364913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3200" u="sng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ไฟไหม้ตามสายยางส่งแก๊ส</a:t>
            </a:r>
            <a:endParaRPr lang="en-US" sz="3200" u="sng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ผู้พบเหตุการณ์คนแรกปิดวาล์วแก๊ส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	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ไม่มีผู้ได้รับบาดเจ็บ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หรือทรัพย์สินเสียหาย</a:t>
            </a:r>
            <a:endParaRPr lang="th-TH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0" indent="0">
              <a:buNone/>
            </a:pPr>
            <a:endParaRPr lang="en-US" sz="11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en-US" sz="3200" u="sng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ไฟไหม้</a:t>
            </a:r>
            <a:r>
              <a:rPr lang="en-US" sz="3200" u="sng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3200" u="sng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คราบน้ำมันตกค้างที่หัวแก๊ส</a:t>
            </a:r>
            <a:endParaRPr lang="en-US" sz="3200" u="sng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เก้าอี้ไม้ไหม้</a:t>
            </a:r>
            <a:r>
              <a:rPr lang="en-US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ดับไฟโดยน้ำ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1" indent="0">
              <a:buNone/>
            </a:pPr>
            <a:r>
              <a:rPr lang="th-TH" sz="2800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2800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ไม่มีผู้ได้รับบาดเจ็บ</a:t>
            </a:r>
            <a:endParaRPr lang="en-US" sz="28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US" dirty="0"/>
          </a:p>
        </p:txBody>
      </p:sp>
      <p:pic>
        <p:nvPicPr>
          <p:cNvPr id="4" name="Picture 3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665CCD76-B730-4F4D-B6A1-0407B4F997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8" r="5631" b="4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6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 descr="A picture containing indoor, person, building, kitchen&#10;&#10;Description automatically generated">
            <a:extLst>
              <a:ext uri="{FF2B5EF4-FFF2-40B4-BE49-F238E27FC236}">
                <a16:creationId xmlns:a16="http://schemas.microsoft.com/office/drawing/2014/main" id="{CD93DCA5-56CB-4787-BC29-0A76A15EE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048" b="-4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5929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5" descr="A group of people preparing food in a commercial kitchen&#10;&#10;Description automatically generated">
            <a:extLst>
              <a:ext uri="{FF2B5EF4-FFF2-40B4-BE49-F238E27FC236}">
                <a16:creationId xmlns:a16="http://schemas.microsoft.com/office/drawing/2014/main" id="{961281BE-0D19-4B55-A200-A2A3936D77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55ABB7-C62C-4483-837D-FE6ECF25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561860"/>
            <a:ext cx="3982064" cy="29976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การจัดการสถานการณ์อัคคีภัย</a:t>
            </a:r>
            <a:r>
              <a:rPr lang="en-US" sz="4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b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en-US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4000" b="1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หลังเกิดเหตุ</a:t>
            </a:r>
            <a:endParaRPr lang="en-US" sz="4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C9CB2-DB29-47B8-937C-3CF4FFC5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135" y="4385732"/>
            <a:ext cx="3982064" cy="1405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th-TH" sz="3200" cap="all" dirty="0"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en-US" sz="3200" cap="all" dirty="0" err="1">
                <a:latin typeface="DilleniaUPC" panose="02020603050405020304" pitchFamily="18" charset="-34"/>
                <a:cs typeface="DilleniaUPC" panose="02020603050405020304" pitchFamily="18" charset="-34"/>
              </a:rPr>
              <a:t>เปลี่ยนสายยางส่งแก๊สเป็นท่อเหล็ก</a:t>
            </a:r>
            <a:endParaRPr lang="en-US" sz="3200" cap="all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9706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395">
            <a:extLst>
              <a:ext uri="{FF2B5EF4-FFF2-40B4-BE49-F238E27FC236}">
                <a16:creationId xmlns:a16="http://schemas.microsoft.com/office/drawing/2014/main" id="{887B6CC8-3E14-493D-A78F-075CD2E8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FAC2EF-9335-A24D-BAA0-3CA54B51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114" y="4135016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GB" sz="4400" dirty="0"/>
              <a:t>Risk assessment</a:t>
            </a:r>
            <a:endParaRPr lang="en-US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AB9053A5-C1DA-43AF-A312-5F5C1DAB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4394" y="-307365"/>
            <a:ext cx="3985781" cy="2941419"/>
            <a:chOff x="1304394" y="-307365"/>
            <a:chExt cx="3985781" cy="2941419"/>
          </a:xfrm>
        </p:grpSpPr>
        <p:sp>
          <p:nvSpPr>
            <p:cNvPr id="770" name="Freeform 394">
              <a:extLst>
                <a:ext uri="{FF2B5EF4-FFF2-40B4-BE49-F238E27FC236}">
                  <a16:creationId xmlns:a16="http://schemas.microsoft.com/office/drawing/2014/main" id="{2A0CC989-DFC3-4120-AFB4-47E5A6FE0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71" name="Group 770">
              <a:extLst>
                <a:ext uri="{FF2B5EF4-FFF2-40B4-BE49-F238E27FC236}">
                  <a16:creationId xmlns:a16="http://schemas.microsoft.com/office/drawing/2014/main" id="{CE1E7ACE-73DD-437A-B1B9-291571D4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772" name="Straight Connector 771">
                <a:extLst>
                  <a:ext uri="{FF2B5EF4-FFF2-40B4-BE49-F238E27FC236}">
                    <a16:creationId xmlns:a16="http://schemas.microsoft.com/office/drawing/2014/main" id="{D2F3C24E-E517-4A7A-B946-8A5893D720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83CACF15-03C2-4A10-A07D-ABA9804847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EB3D3B9F-C17A-4424-8F4F-0D8128B88A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C03EE5F7-AA63-400B-BF1D-6D763D408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>
                <a:extLst>
                  <a:ext uri="{FF2B5EF4-FFF2-40B4-BE49-F238E27FC236}">
                    <a16:creationId xmlns:a16="http://schemas.microsoft.com/office/drawing/2014/main" id="{A226D913-A568-423C-9499-ECC87BC895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id="{7C220C04-727D-4794-A57C-1A02B77C4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5DAB2E54-F0AF-45DC-992F-A3A1C8BB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43D945E3-A15D-47A3-8EB6-23B439070F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id="{5D8F960F-CA24-4FFD-8D5F-355DD989C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id="{3C87B8F8-7714-49F1-93DC-130BEC71E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>
                <a:extLst>
                  <a:ext uri="{FF2B5EF4-FFF2-40B4-BE49-F238E27FC236}">
                    <a16:creationId xmlns:a16="http://schemas.microsoft.com/office/drawing/2014/main" id="{8D67A59B-052A-487A-9D50-6D8BD0759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>
                <a:extLst>
                  <a:ext uri="{FF2B5EF4-FFF2-40B4-BE49-F238E27FC236}">
                    <a16:creationId xmlns:a16="http://schemas.microsoft.com/office/drawing/2014/main" id="{825237AD-EE94-4DA6-AA47-79ECFB8675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00A8D01E-FED0-4A7E-B9BF-CAB0E02A84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>
                <a:extLst>
                  <a:ext uri="{FF2B5EF4-FFF2-40B4-BE49-F238E27FC236}">
                    <a16:creationId xmlns:a16="http://schemas.microsoft.com/office/drawing/2014/main" id="{290B38C4-8550-4459-92B4-3F73A3096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979599C3-2D1E-441E-81AF-6147A4988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>
                <a:extLst>
                  <a:ext uri="{FF2B5EF4-FFF2-40B4-BE49-F238E27FC236}">
                    <a16:creationId xmlns:a16="http://schemas.microsoft.com/office/drawing/2014/main" id="{E839B6C0-4DE1-4102-95BF-C796C35C5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5AD9ED80-EDCC-46F5-A2E6-5FE76FE9E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Straight Connector 788">
                <a:extLst>
                  <a:ext uri="{FF2B5EF4-FFF2-40B4-BE49-F238E27FC236}">
                    <a16:creationId xmlns:a16="http://schemas.microsoft.com/office/drawing/2014/main" id="{88C517BD-914B-4685-A0BF-73DB82373F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3AFC32E4-F706-4A25-A8B2-5B83451FB6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>
                <a:extLst>
                  <a:ext uri="{FF2B5EF4-FFF2-40B4-BE49-F238E27FC236}">
                    <a16:creationId xmlns:a16="http://schemas.microsoft.com/office/drawing/2014/main" id="{E86A6989-5B39-4F61-A22A-0F3E18C02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CC0FC5A6-81D9-4E23-A170-54128F2B9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136ED7D3-D2B7-43AE-8CFF-7FABD5E7C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D10C7308-848B-4586-A47D-2670696FD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>
                <a:extLst>
                  <a:ext uri="{FF2B5EF4-FFF2-40B4-BE49-F238E27FC236}">
                    <a16:creationId xmlns:a16="http://schemas.microsoft.com/office/drawing/2014/main" id="{9E3D5DEF-B487-403F-966B-AEF0B268F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B4113111-ED4B-4F56-B101-55723658C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14F2BC75-FBDA-41B3-88C7-38E349F3A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B796E118-206D-4780-A364-A567349C8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D54FE736-4FCC-4ECF-BA0E-BB352552A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9BF328C5-029B-4C2D-B8A7-2E12B0095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BAB2667C-4A1F-4D93-8471-F9B6C49DB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BD892A37-0031-41EC-94AC-0F499D4CE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D416443D-3FE2-4387-9267-CAB11059A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A7847495-6164-4A90-BAA1-FC752DA3A8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058B2C55-08C5-4987-A0EC-B17DD8D04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4E2635E9-6648-4D84-ADBD-C1881C69EC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8772D126-7F6C-4947-A033-C96DF0537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204CFAF6-6835-44A6-8504-561175532C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0105136E-E301-4BF0-BDA5-891713E36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9F65EE3C-4335-4221-A569-2F9A7AA2D7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D8516B9D-4E9C-4A04-9FB4-E3B57BA5E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A54928F0-8129-447E-ABFB-3E891F69B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>
                <a:extLst>
                  <a:ext uri="{FF2B5EF4-FFF2-40B4-BE49-F238E27FC236}">
                    <a16:creationId xmlns:a16="http://schemas.microsoft.com/office/drawing/2014/main" id="{08BA1DE1-6FF3-43E8-AD4A-EB44E23D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61142EBA-47A0-42D9-A24B-8F04079D01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4023088E-26B3-4FB7-9D15-8AFB40153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A1363D83-EAF2-4BA0-95EA-C6D676AA5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EB66EEA4-4EEB-4A34-9DF8-780F78DEFC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5B249484-2341-40AC-96B5-C031EDD3F4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289A6CEF-D3E1-4E38-AE33-A21E6E1B6D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9F1C1CC1-1EBE-4126-984A-708939C89F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8F59B6BE-F973-49F1-A6DA-E9BD81EB4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A45B92BF-D0A1-4561-BC20-3533CCF5F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42098408-BCA5-4DE8-9836-AA0B3502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C186A780-40EF-4806-8639-0FAB038C4E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BB3C9596-8E09-498C-8BE4-BB66CEB053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3545CC44-A235-4A85-A473-552E5CA51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7A2C6046-CD14-4746-B562-48EE184B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D60E086A-CD4D-4062-B46E-3D243C84C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579F9459-1E54-4B9E-A483-B2BA2CCDC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D8115189-4C24-4720-B50C-83CC496ADB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F95F876D-3470-404F-9243-5EC40DFE8F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4FE1A81A-6E19-4769-A769-752E316AF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891CBFA3-B405-4674-8898-BB7C54B63D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90F675CC-B913-4DEB-89A9-BB0DE35FC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DE0D60A8-7DFE-482F-B4FC-07C02BBFA5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90F0997A-644B-4DC0-BE1B-4A47AB1F1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9EADD15C-633F-4017-8B18-EA5D36C2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EFEB1DA1-3A98-4123-8523-28DBC35C41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56453361-9F63-4034-9971-4882158EB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6B8A1138-4A40-46E4-8CB6-1BEBD017A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4DEE98DD-DA99-4522-A88D-1C08AB35C9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D629849E-30FB-43BD-912C-7AC793D16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ED8DC402-1874-4BAD-B72A-0DB6A46AE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Straight Connector 843">
                <a:extLst>
                  <a:ext uri="{FF2B5EF4-FFF2-40B4-BE49-F238E27FC236}">
                    <a16:creationId xmlns:a16="http://schemas.microsoft.com/office/drawing/2014/main" id="{013E2C7D-5231-4247-BEDD-F076294A2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Straight Connector 844">
                <a:extLst>
                  <a:ext uri="{FF2B5EF4-FFF2-40B4-BE49-F238E27FC236}">
                    <a16:creationId xmlns:a16="http://schemas.microsoft.com/office/drawing/2014/main" id="{9AA7F7C0-A42C-43A2-80CE-CCB124FDB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172AB0D0-1FCB-4B76-B7D8-A1971BE7D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8" name="Group 847">
            <a:extLst>
              <a:ext uri="{FF2B5EF4-FFF2-40B4-BE49-F238E27FC236}">
                <a16:creationId xmlns:a16="http://schemas.microsoft.com/office/drawing/2014/main" id="{B9BFC0FC-BF8E-4AAB-839D-FFE5A542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1778" y="2667453"/>
            <a:ext cx="1070380" cy="4191252"/>
            <a:chOff x="2941778" y="2667453"/>
            <a:chExt cx="1070380" cy="4191252"/>
          </a:xfrm>
        </p:grpSpPr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17AFE548-A1F1-4495-89D5-FAEB1311D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851" name="Straight Connector 850">
                <a:extLst>
                  <a:ext uri="{FF2B5EF4-FFF2-40B4-BE49-F238E27FC236}">
                    <a16:creationId xmlns:a16="http://schemas.microsoft.com/office/drawing/2014/main" id="{61C8E530-811E-4E01-8969-CA0FB79FF4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869D3136-75DF-4206-956A-279FEC8B1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Straight Connector 852">
                <a:extLst>
                  <a:ext uri="{FF2B5EF4-FFF2-40B4-BE49-F238E27FC236}">
                    <a16:creationId xmlns:a16="http://schemas.microsoft.com/office/drawing/2014/main" id="{600B742F-F1D3-4BC5-A650-5E5D110E9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Straight Connector 853">
                <a:extLst>
                  <a:ext uri="{FF2B5EF4-FFF2-40B4-BE49-F238E27FC236}">
                    <a16:creationId xmlns:a16="http://schemas.microsoft.com/office/drawing/2014/main" id="{3DACBFE2-32E6-4B31-A0F1-2F73BDBAF8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C7C8B670-C311-4FE2-856E-72FD25F19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id="{AE1CB7D5-8CEC-4F16-B833-C8CA3251D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B9BF9A95-2848-4DB1-A322-2DEF7CFFFE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01655FA9-E402-464A-B834-B9BF918F7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9" name="Straight Connector 858">
                <a:extLst>
                  <a:ext uri="{FF2B5EF4-FFF2-40B4-BE49-F238E27FC236}">
                    <a16:creationId xmlns:a16="http://schemas.microsoft.com/office/drawing/2014/main" id="{CE703E25-BDC3-48A2-8EE7-812AF9B1F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id="{36B8D0C1-3603-4E1A-9587-A083C1A54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79358046-E400-48CC-B338-2C390DE39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Straight Connector 861">
                <a:extLst>
                  <a:ext uri="{FF2B5EF4-FFF2-40B4-BE49-F238E27FC236}">
                    <a16:creationId xmlns:a16="http://schemas.microsoft.com/office/drawing/2014/main" id="{D1B006D4-89A2-43D7-BFA8-B70AF3F7F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Straight Connector 862">
                <a:extLst>
                  <a:ext uri="{FF2B5EF4-FFF2-40B4-BE49-F238E27FC236}">
                    <a16:creationId xmlns:a16="http://schemas.microsoft.com/office/drawing/2014/main" id="{4AF535CA-ADAF-4783-98A9-A56188856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079D38BB-8A8D-4DFB-B3D6-8A337A1A91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9E8309B5-4A68-4D6C-B7A2-FFCB3CC75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Straight Connector 865">
                <a:extLst>
                  <a:ext uri="{FF2B5EF4-FFF2-40B4-BE49-F238E27FC236}">
                    <a16:creationId xmlns:a16="http://schemas.microsoft.com/office/drawing/2014/main" id="{67719F25-FC3D-4257-A6E0-FA6E53C55F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5CEAD808-5181-499E-8029-9BBD45072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8" name="Straight Connector 867">
                <a:extLst>
                  <a:ext uri="{FF2B5EF4-FFF2-40B4-BE49-F238E27FC236}">
                    <a16:creationId xmlns:a16="http://schemas.microsoft.com/office/drawing/2014/main" id="{9833C6CB-F586-4534-891C-05E14EC055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Straight Connector 868">
                <a:extLst>
                  <a:ext uri="{FF2B5EF4-FFF2-40B4-BE49-F238E27FC236}">
                    <a16:creationId xmlns:a16="http://schemas.microsoft.com/office/drawing/2014/main" id="{5322DA61-797B-4FC1-BEAB-AC65AEF1FB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9D1F9FD3-8946-4515-820F-A3FA331D41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B4AFE36B-6249-4BEF-9752-AD5BC4BA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Straight Connector 871">
                <a:extLst>
                  <a:ext uri="{FF2B5EF4-FFF2-40B4-BE49-F238E27FC236}">
                    <a16:creationId xmlns:a16="http://schemas.microsoft.com/office/drawing/2014/main" id="{72B85882-3535-490E-9334-89A58D347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CF6A8FAD-A040-4657-B3D3-6B1A8C0F9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Straight Connector 873">
                <a:extLst>
                  <a:ext uri="{FF2B5EF4-FFF2-40B4-BE49-F238E27FC236}">
                    <a16:creationId xmlns:a16="http://schemas.microsoft.com/office/drawing/2014/main" id="{1BE435CB-92C8-4BE3-B412-F3DFF64B7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Straight Connector 874">
                <a:extLst>
                  <a:ext uri="{FF2B5EF4-FFF2-40B4-BE49-F238E27FC236}">
                    <a16:creationId xmlns:a16="http://schemas.microsoft.com/office/drawing/2014/main" id="{BFF76230-D644-4DA5-9E80-F0688CB07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E6352973-882F-449B-BD82-1653A854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0C483037-8490-4FC4-909B-B9738D24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Straight Connector 877">
                <a:extLst>
                  <a:ext uri="{FF2B5EF4-FFF2-40B4-BE49-F238E27FC236}">
                    <a16:creationId xmlns:a16="http://schemas.microsoft.com/office/drawing/2014/main" id="{72ACA8F8-F236-4D26-ADB0-F61FBD25B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ADF0B241-ABD7-4949-BBDA-6285680BE0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Straight Connector 879">
                <a:extLst>
                  <a:ext uri="{FF2B5EF4-FFF2-40B4-BE49-F238E27FC236}">
                    <a16:creationId xmlns:a16="http://schemas.microsoft.com/office/drawing/2014/main" id="{A5A44A15-EF14-4EC3-99FA-34DFE18C1C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Straight Connector 880">
                <a:extLst>
                  <a:ext uri="{FF2B5EF4-FFF2-40B4-BE49-F238E27FC236}">
                    <a16:creationId xmlns:a16="http://schemas.microsoft.com/office/drawing/2014/main" id="{5B7347DD-7F44-492E-BD6E-11F270DB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Straight Connector 881">
                <a:extLst>
                  <a:ext uri="{FF2B5EF4-FFF2-40B4-BE49-F238E27FC236}">
                    <a16:creationId xmlns:a16="http://schemas.microsoft.com/office/drawing/2014/main" id="{C6655349-619F-4EEB-A88A-9E6744196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3" name="Straight Connector 882">
                <a:extLst>
                  <a:ext uri="{FF2B5EF4-FFF2-40B4-BE49-F238E27FC236}">
                    <a16:creationId xmlns:a16="http://schemas.microsoft.com/office/drawing/2014/main" id="{8B79D492-0F9F-4299-90D0-B4D21365F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Straight Connector 883">
                <a:extLst>
                  <a:ext uri="{FF2B5EF4-FFF2-40B4-BE49-F238E27FC236}">
                    <a16:creationId xmlns:a16="http://schemas.microsoft.com/office/drawing/2014/main" id="{858EC2F2-22B9-4679-A14E-7482E62F5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0" name="Freeform 354">
              <a:extLst>
                <a:ext uri="{FF2B5EF4-FFF2-40B4-BE49-F238E27FC236}">
                  <a16:creationId xmlns:a16="http://schemas.microsoft.com/office/drawing/2014/main" id="{236CFB8A-D5CC-4EC4-B366-BCF49EE08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86" name="Group 885">
            <a:extLst>
              <a:ext uri="{FF2B5EF4-FFF2-40B4-BE49-F238E27FC236}">
                <a16:creationId xmlns:a16="http://schemas.microsoft.com/office/drawing/2014/main" id="{7C733035-E3B0-4503-8AD1-A8AD345C5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109742" y="1091236"/>
            <a:ext cx="2877042" cy="2500298"/>
            <a:chOff x="5281603" y="104899"/>
            <a:chExt cx="6910397" cy="6005491"/>
          </a:xfrm>
        </p:grpSpPr>
        <p:sp>
          <p:nvSpPr>
            <p:cNvPr id="887" name="Freeform 532">
              <a:extLst>
                <a:ext uri="{FF2B5EF4-FFF2-40B4-BE49-F238E27FC236}">
                  <a16:creationId xmlns:a16="http://schemas.microsoft.com/office/drawing/2014/main" id="{060686AE-2604-49AC-96FE-95DE3926C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44D0AC67-8CED-4685-9EA6-D9A292685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889" name="Straight Connector 888">
                <a:extLst>
                  <a:ext uri="{FF2B5EF4-FFF2-40B4-BE49-F238E27FC236}">
                    <a16:creationId xmlns:a16="http://schemas.microsoft.com/office/drawing/2014/main" id="{B26223F4-4FBD-480E-9C92-291961DB8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Straight Connector 889">
                <a:extLst>
                  <a:ext uri="{FF2B5EF4-FFF2-40B4-BE49-F238E27FC236}">
                    <a16:creationId xmlns:a16="http://schemas.microsoft.com/office/drawing/2014/main" id="{ADD69673-15CA-42F2-B172-9A6228114A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1" name="Straight Connector 890">
                <a:extLst>
                  <a:ext uri="{FF2B5EF4-FFF2-40B4-BE49-F238E27FC236}">
                    <a16:creationId xmlns:a16="http://schemas.microsoft.com/office/drawing/2014/main" id="{AA1DE507-E255-4901-9A13-225CAC434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Straight Connector 891">
                <a:extLst>
                  <a:ext uri="{FF2B5EF4-FFF2-40B4-BE49-F238E27FC236}">
                    <a16:creationId xmlns:a16="http://schemas.microsoft.com/office/drawing/2014/main" id="{01C28D5A-8204-4E22-B598-A50CC9CAB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Straight Connector 892">
                <a:extLst>
                  <a:ext uri="{FF2B5EF4-FFF2-40B4-BE49-F238E27FC236}">
                    <a16:creationId xmlns:a16="http://schemas.microsoft.com/office/drawing/2014/main" id="{FCCC9FE2-617B-4AAC-885F-EEA8D0500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38B2AD70-681D-48E1-BFCD-256FD207E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5" name="Straight Connector 894">
                <a:extLst>
                  <a:ext uri="{FF2B5EF4-FFF2-40B4-BE49-F238E27FC236}">
                    <a16:creationId xmlns:a16="http://schemas.microsoft.com/office/drawing/2014/main" id="{945E4A4A-6520-4ED1-B1F4-92F7A246BB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Straight Connector 895">
                <a:extLst>
                  <a:ext uri="{FF2B5EF4-FFF2-40B4-BE49-F238E27FC236}">
                    <a16:creationId xmlns:a16="http://schemas.microsoft.com/office/drawing/2014/main" id="{99C8D953-0679-4FD4-8D8F-CA98E35293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7" name="Straight Connector 896">
                <a:extLst>
                  <a:ext uri="{FF2B5EF4-FFF2-40B4-BE49-F238E27FC236}">
                    <a16:creationId xmlns:a16="http://schemas.microsoft.com/office/drawing/2014/main" id="{B84BFF03-7516-4075-9220-6B0E6343C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Straight Connector 897">
                <a:extLst>
                  <a:ext uri="{FF2B5EF4-FFF2-40B4-BE49-F238E27FC236}">
                    <a16:creationId xmlns:a16="http://schemas.microsoft.com/office/drawing/2014/main" id="{7565D2F6-D8EC-4FBE-A5B3-2CFFD47EF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Straight Connector 898">
                <a:extLst>
                  <a:ext uri="{FF2B5EF4-FFF2-40B4-BE49-F238E27FC236}">
                    <a16:creationId xmlns:a16="http://schemas.microsoft.com/office/drawing/2014/main" id="{619CBD6C-F312-4BC7-988D-E668D7A19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768F19D8-6E6A-40CE-ACFE-31AB3D946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1" name="Straight Connector 900">
                <a:extLst>
                  <a:ext uri="{FF2B5EF4-FFF2-40B4-BE49-F238E27FC236}">
                    <a16:creationId xmlns:a16="http://schemas.microsoft.com/office/drawing/2014/main" id="{63747A3E-9566-47FC-8467-E6AA95FDC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>
                <a:extLst>
                  <a:ext uri="{FF2B5EF4-FFF2-40B4-BE49-F238E27FC236}">
                    <a16:creationId xmlns:a16="http://schemas.microsoft.com/office/drawing/2014/main" id="{98433EB9-4D02-4738-A58D-C9BFD617C1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2DA60593-0FB9-400D-A7E8-950C701363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Straight Connector 903">
                <a:extLst>
                  <a:ext uri="{FF2B5EF4-FFF2-40B4-BE49-F238E27FC236}">
                    <a16:creationId xmlns:a16="http://schemas.microsoft.com/office/drawing/2014/main" id="{91357033-493E-4BB5-90CE-50B15B892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Straight Connector 904">
                <a:extLst>
                  <a:ext uri="{FF2B5EF4-FFF2-40B4-BE49-F238E27FC236}">
                    <a16:creationId xmlns:a16="http://schemas.microsoft.com/office/drawing/2014/main" id="{89E0C057-1791-4F43-8D83-02D46B6026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6" name="Straight Connector 905">
                <a:extLst>
                  <a:ext uri="{FF2B5EF4-FFF2-40B4-BE49-F238E27FC236}">
                    <a16:creationId xmlns:a16="http://schemas.microsoft.com/office/drawing/2014/main" id="{60A0B44A-7297-4BAC-A7FC-63DC1E957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7" name="Straight Connector 906">
                <a:extLst>
                  <a:ext uri="{FF2B5EF4-FFF2-40B4-BE49-F238E27FC236}">
                    <a16:creationId xmlns:a16="http://schemas.microsoft.com/office/drawing/2014/main" id="{4EB46B32-3AF2-4CEF-BA6D-2F28AD11B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Straight Connector 907">
                <a:extLst>
                  <a:ext uri="{FF2B5EF4-FFF2-40B4-BE49-F238E27FC236}">
                    <a16:creationId xmlns:a16="http://schemas.microsoft.com/office/drawing/2014/main" id="{32F0294A-F34F-455C-B6F6-9932D1F9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98FC295C-8260-4059-B0A7-3BF90787C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Straight Connector 909">
                <a:extLst>
                  <a:ext uri="{FF2B5EF4-FFF2-40B4-BE49-F238E27FC236}">
                    <a16:creationId xmlns:a16="http://schemas.microsoft.com/office/drawing/2014/main" id="{5A927E98-F4E6-41F4-817A-0EB99C875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Straight Connector 910">
                <a:extLst>
                  <a:ext uri="{FF2B5EF4-FFF2-40B4-BE49-F238E27FC236}">
                    <a16:creationId xmlns:a16="http://schemas.microsoft.com/office/drawing/2014/main" id="{FB9F5E23-9B1F-45F2-91BC-6156E9D41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1DAFC55F-5F38-4EFF-94AE-D48729ABDE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3" name="Straight Connector 912">
                <a:extLst>
                  <a:ext uri="{FF2B5EF4-FFF2-40B4-BE49-F238E27FC236}">
                    <a16:creationId xmlns:a16="http://schemas.microsoft.com/office/drawing/2014/main" id="{4F03A776-4194-47B3-8F5D-90D0B4CFD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>
                <a:extLst>
                  <a:ext uri="{FF2B5EF4-FFF2-40B4-BE49-F238E27FC236}">
                    <a16:creationId xmlns:a16="http://schemas.microsoft.com/office/drawing/2014/main" id="{8B4BBFD3-E7B2-449A-9C0B-A6F4FF8CC2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5" name="Straight Connector 914">
                <a:extLst>
                  <a:ext uri="{FF2B5EF4-FFF2-40B4-BE49-F238E27FC236}">
                    <a16:creationId xmlns:a16="http://schemas.microsoft.com/office/drawing/2014/main" id="{FB50DFBF-D716-4730-8A6A-46CBA33D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6" name="Straight Connector 915">
                <a:extLst>
                  <a:ext uri="{FF2B5EF4-FFF2-40B4-BE49-F238E27FC236}">
                    <a16:creationId xmlns:a16="http://schemas.microsoft.com/office/drawing/2014/main" id="{8BFA276E-82F2-4AB9-881D-FF2FFB3FA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Straight Connector 916">
                <a:extLst>
                  <a:ext uri="{FF2B5EF4-FFF2-40B4-BE49-F238E27FC236}">
                    <a16:creationId xmlns:a16="http://schemas.microsoft.com/office/drawing/2014/main" id="{F4033428-2D66-4162-95BD-2F12AE214E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8" name="Straight Connector 917">
                <a:extLst>
                  <a:ext uri="{FF2B5EF4-FFF2-40B4-BE49-F238E27FC236}">
                    <a16:creationId xmlns:a16="http://schemas.microsoft.com/office/drawing/2014/main" id="{932FABEB-7D31-4F74-8A8D-611EB31FA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9" name="Straight Connector 918">
                <a:extLst>
                  <a:ext uri="{FF2B5EF4-FFF2-40B4-BE49-F238E27FC236}">
                    <a16:creationId xmlns:a16="http://schemas.microsoft.com/office/drawing/2014/main" id="{C2A4BEEF-4C3B-48A5-AE18-0657A9C9D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Straight Connector 919">
                <a:extLst>
                  <a:ext uri="{FF2B5EF4-FFF2-40B4-BE49-F238E27FC236}">
                    <a16:creationId xmlns:a16="http://schemas.microsoft.com/office/drawing/2014/main" id="{B053EEFA-1D75-42F7-BE4A-1942EABF9F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" name="Straight Connector 920">
                <a:extLst>
                  <a:ext uri="{FF2B5EF4-FFF2-40B4-BE49-F238E27FC236}">
                    <a16:creationId xmlns:a16="http://schemas.microsoft.com/office/drawing/2014/main" id="{4A7A9C9C-3652-48C3-991A-5C09CC41B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Straight Connector 921">
                <a:extLst>
                  <a:ext uri="{FF2B5EF4-FFF2-40B4-BE49-F238E27FC236}">
                    <a16:creationId xmlns:a16="http://schemas.microsoft.com/office/drawing/2014/main" id="{4EC3A9C0-F263-4B32-A75E-8AF7DF85E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Straight Connector 922">
                <a:extLst>
                  <a:ext uri="{FF2B5EF4-FFF2-40B4-BE49-F238E27FC236}">
                    <a16:creationId xmlns:a16="http://schemas.microsoft.com/office/drawing/2014/main" id="{9B705704-77CA-45BE-9A33-EFC7761F4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B2F85FF6-A2E4-40A6-A585-8E90A1232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5" name="Straight Connector 924">
                <a:extLst>
                  <a:ext uri="{FF2B5EF4-FFF2-40B4-BE49-F238E27FC236}">
                    <a16:creationId xmlns:a16="http://schemas.microsoft.com/office/drawing/2014/main" id="{E3C0D6C1-D5DE-43CC-8E5E-EE2D977B30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>
                <a:extLst>
                  <a:ext uri="{FF2B5EF4-FFF2-40B4-BE49-F238E27FC236}">
                    <a16:creationId xmlns:a16="http://schemas.microsoft.com/office/drawing/2014/main" id="{EA27F37C-7743-4071-B3A8-FE9891946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E6BE4277-0719-4C3F-AB91-A39219E95A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C598D1FA-AC62-4198-B769-3A0A43C5DA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3FBC6465-F070-4C9C-BD72-70805E96A5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E43C0142-FD19-450B-AEDD-1B112CDD4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4326969B-EEC5-49C7-9B79-C60A74E99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>
                <a:extLst>
                  <a:ext uri="{FF2B5EF4-FFF2-40B4-BE49-F238E27FC236}">
                    <a16:creationId xmlns:a16="http://schemas.microsoft.com/office/drawing/2014/main" id="{D3FC748A-E18E-48D7-8221-B3C79B7728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Straight Connector 932">
                <a:extLst>
                  <a:ext uri="{FF2B5EF4-FFF2-40B4-BE49-F238E27FC236}">
                    <a16:creationId xmlns:a16="http://schemas.microsoft.com/office/drawing/2014/main" id="{743BEB50-3C60-480B-98E6-526D891E1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933">
                <a:extLst>
                  <a:ext uri="{FF2B5EF4-FFF2-40B4-BE49-F238E27FC236}">
                    <a16:creationId xmlns:a16="http://schemas.microsoft.com/office/drawing/2014/main" id="{7A09EFF1-57B2-441C-A65D-F80F91AF8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Straight Connector 934">
                <a:extLst>
                  <a:ext uri="{FF2B5EF4-FFF2-40B4-BE49-F238E27FC236}">
                    <a16:creationId xmlns:a16="http://schemas.microsoft.com/office/drawing/2014/main" id="{6E653072-D2CB-44ED-8DAE-A4AAB6220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93439558-D82E-4DA9-BA07-56ECB1671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Straight Connector 936">
                <a:extLst>
                  <a:ext uri="{FF2B5EF4-FFF2-40B4-BE49-F238E27FC236}">
                    <a16:creationId xmlns:a16="http://schemas.microsoft.com/office/drawing/2014/main" id="{04E23B3D-96DA-422E-B3B9-5E63CC39A1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>
                <a:extLst>
                  <a:ext uri="{FF2B5EF4-FFF2-40B4-BE49-F238E27FC236}">
                    <a16:creationId xmlns:a16="http://schemas.microsoft.com/office/drawing/2014/main" id="{D44A63F3-E844-4CA3-96D5-86468D1A0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C37C5594-9A47-4042-86ED-4430B0C249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>
                <a:extLst>
                  <a:ext uri="{FF2B5EF4-FFF2-40B4-BE49-F238E27FC236}">
                    <a16:creationId xmlns:a16="http://schemas.microsoft.com/office/drawing/2014/main" id="{D6C36373-AEC5-42A3-A736-A7DA9522C8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Straight Connector 940">
                <a:extLst>
                  <a:ext uri="{FF2B5EF4-FFF2-40B4-BE49-F238E27FC236}">
                    <a16:creationId xmlns:a16="http://schemas.microsoft.com/office/drawing/2014/main" id="{B6F500A8-1222-4633-B864-FE1A46EFB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BDC00E85-B502-4F51-90EF-E127C969E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A4B7F86C-370B-445E-816B-FB7AF9847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AC6C76C6-CADA-4A5B-8B5F-1B329A469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AB58DBA9-FB9A-4144-BEB9-F6DDADF226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Straight Connector 945">
                <a:extLst>
                  <a:ext uri="{FF2B5EF4-FFF2-40B4-BE49-F238E27FC236}">
                    <a16:creationId xmlns:a16="http://schemas.microsoft.com/office/drawing/2014/main" id="{A979C210-280E-4C43-A203-05A4CC434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BC350E9D-801B-44C8-83BB-DDF0A2CC69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Straight Connector 947">
                <a:extLst>
                  <a:ext uri="{FF2B5EF4-FFF2-40B4-BE49-F238E27FC236}">
                    <a16:creationId xmlns:a16="http://schemas.microsoft.com/office/drawing/2014/main" id="{17AC5A19-E4BA-448B-85AB-9659A61669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Straight Connector 948">
                <a:extLst>
                  <a:ext uri="{FF2B5EF4-FFF2-40B4-BE49-F238E27FC236}">
                    <a16:creationId xmlns:a16="http://schemas.microsoft.com/office/drawing/2014/main" id="{D89B4562-E063-419D-A8B1-B5F229D9E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Straight Connector 949">
                <a:extLst>
                  <a:ext uri="{FF2B5EF4-FFF2-40B4-BE49-F238E27FC236}">
                    <a16:creationId xmlns:a16="http://schemas.microsoft.com/office/drawing/2014/main" id="{6247D239-ADA9-42E2-BAE8-870D91D3A7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Straight Connector 950">
                <a:extLst>
                  <a:ext uri="{FF2B5EF4-FFF2-40B4-BE49-F238E27FC236}">
                    <a16:creationId xmlns:a16="http://schemas.microsoft.com/office/drawing/2014/main" id="{C50D3499-2A11-458E-A5FA-DEA58C3ED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Straight Connector 951">
                <a:extLst>
                  <a:ext uri="{FF2B5EF4-FFF2-40B4-BE49-F238E27FC236}">
                    <a16:creationId xmlns:a16="http://schemas.microsoft.com/office/drawing/2014/main" id="{4D67E724-8448-4793-AEA4-662559D11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3" name="Straight Connector 952">
                <a:extLst>
                  <a:ext uri="{FF2B5EF4-FFF2-40B4-BE49-F238E27FC236}">
                    <a16:creationId xmlns:a16="http://schemas.microsoft.com/office/drawing/2014/main" id="{1047D62E-2BEC-4ED3-838A-9F1CB9E4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Straight Connector 953">
                <a:extLst>
                  <a:ext uri="{FF2B5EF4-FFF2-40B4-BE49-F238E27FC236}">
                    <a16:creationId xmlns:a16="http://schemas.microsoft.com/office/drawing/2014/main" id="{85884BAE-AFFF-42B1-A55E-DCB2AD78FF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5" name="Straight Connector 954">
                <a:extLst>
                  <a:ext uri="{FF2B5EF4-FFF2-40B4-BE49-F238E27FC236}">
                    <a16:creationId xmlns:a16="http://schemas.microsoft.com/office/drawing/2014/main" id="{AE3B6F5C-B0E2-49BA-B4DD-F2375F09E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Straight Connector 955">
                <a:extLst>
                  <a:ext uri="{FF2B5EF4-FFF2-40B4-BE49-F238E27FC236}">
                    <a16:creationId xmlns:a16="http://schemas.microsoft.com/office/drawing/2014/main" id="{2D34BCE5-06E2-4638-87F6-01DA4512E8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7" name="Straight Connector 956">
                <a:extLst>
                  <a:ext uri="{FF2B5EF4-FFF2-40B4-BE49-F238E27FC236}">
                    <a16:creationId xmlns:a16="http://schemas.microsoft.com/office/drawing/2014/main" id="{4C0653E4-19C5-40F7-99CD-0D36B207E7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Straight Connector 957">
                <a:extLst>
                  <a:ext uri="{FF2B5EF4-FFF2-40B4-BE49-F238E27FC236}">
                    <a16:creationId xmlns:a16="http://schemas.microsoft.com/office/drawing/2014/main" id="{E75B739F-5AAE-41A6-8994-2D1663E19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Straight Connector 958">
                <a:extLst>
                  <a:ext uri="{FF2B5EF4-FFF2-40B4-BE49-F238E27FC236}">
                    <a16:creationId xmlns:a16="http://schemas.microsoft.com/office/drawing/2014/main" id="{E57B1015-CC8B-44E4-8ABA-5FB69D679A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0" name="Straight Connector 959">
                <a:extLst>
                  <a:ext uri="{FF2B5EF4-FFF2-40B4-BE49-F238E27FC236}">
                    <a16:creationId xmlns:a16="http://schemas.microsoft.com/office/drawing/2014/main" id="{F749C5BB-0E8C-4B72-931F-174B6A5F5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1" name="Straight Connector 960">
                <a:extLst>
                  <a:ext uri="{FF2B5EF4-FFF2-40B4-BE49-F238E27FC236}">
                    <a16:creationId xmlns:a16="http://schemas.microsoft.com/office/drawing/2014/main" id="{2EBF5136-E025-49A5-947E-4FDCDAAC4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Straight Connector 961">
                <a:extLst>
                  <a:ext uri="{FF2B5EF4-FFF2-40B4-BE49-F238E27FC236}">
                    <a16:creationId xmlns:a16="http://schemas.microsoft.com/office/drawing/2014/main" id="{7A5B4E44-6117-4E41-972F-977A80B7F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3" name="Straight Connector 962">
                <a:extLst>
                  <a:ext uri="{FF2B5EF4-FFF2-40B4-BE49-F238E27FC236}">
                    <a16:creationId xmlns:a16="http://schemas.microsoft.com/office/drawing/2014/main" id="{99C4BBE1-A7E3-40CB-8CDC-334BF7809F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4" name="Straight Connector 963">
                <a:extLst>
                  <a:ext uri="{FF2B5EF4-FFF2-40B4-BE49-F238E27FC236}">
                    <a16:creationId xmlns:a16="http://schemas.microsoft.com/office/drawing/2014/main" id="{BF0E7B3F-9823-4F1A-ABC3-574D90DC1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Straight Connector 964">
                <a:extLst>
                  <a:ext uri="{FF2B5EF4-FFF2-40B4-BE49-F238E27FC236}">
                    <a16:creationId xmlns:a16="http://schemas.microsoft.com/office/drawing/2014/main" id="{798F0AEB-4870-4B69-9D50-8BE962BB89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6" name="Straight Connector 965">
                <a:extLst>
                  <a:ext uri="{FF2B5EF4-FFF2-40B4-BE49-F238E27FC236}">
                    <a16:creationId xmlns:a16="http://schemas.microsoft.com/office/drawing/2014/main" id="{0822636C-45FF-46D6-BAA4-BABB54497E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6" descr="A dirty kitchen&#10;&#10;Description automatically generated">
            <a:extLst>
              <a:ext uri="{FF2B5EF4-FFF2-40B4-BE49-F238E27FC236}">
                <a16:creationId xmlns:a16="http://schemas.microsoft.com/office/drawing/2014/main" id="{53788E92-48A0-0741-8545-65464901D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40" r="-5" b="6687"/>
          <a:stretch/>
        </p:blipFill>
        <p:spPr>
          <a:xfrm>
            <a:off x="1215882" y="10"/>
            <a:ext cx="3910184" cy="2304168"/>
          </a:xfrm>
          <a:custGeom>
            <a:avLst/>
            <a:gdLst/>
            <a:ahLst/>
            <a:cxnLst/>
            <a:rect l="l" t="t" r="r" b="b"/>
            <a:pathLst>
              <a:path w="3910184" h="2304178">
                <a:moveTo>
                  <a:pt x="32864" y="0"/>
                </a:moveTo>
                <a:lnTo>
                  <a:pt x="3877322" y="0"/>
                </a:lnTo>
                <a:lnTo>
                  <a:pt x="3900090" y="149190"/>
                </a:lnTo>
                <a:cubicBezTo>
                  <a:pt x="3906765" y="214915"/>
                  <a:pt x="3910184" y="281602"/>
                  <a:pt x="3910184" y="349087"/>
                </a:cubicBezTo>
                <a:cubicBezTo>
                  <a:pt x="3910184" y="1428854"/>
                  <a:pt x="3034859" y="2304178"/>
                  <a:pt x="1955092" y="2304178"/>
                </a:cubicBezTo>
                <a:cubicBezTo>
                  <a:pt x="875325" y="2304178"/>
                  <a:pt x="0" y="1428854"/>
                  <a:pt x="0" y="349087"/>
                </a:cubicBezTo>
                <a:cubicBezTo>
                  <a:pt x="0" y="281602"/>
                  <a:pt x="3419" y="214915"/>
                  <a:pt x="10094" y="14919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66A-1B41-4D1C-8DC3-CBFEA24EF5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114" y="2273740"/>
            <a:ext cx="3438195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</p:spPr>
      </p:pic>
      <p:grpSp>
        <p:nvGrpSpPr>
          <p:cNvPr id="968" name="Group 967">
            <a:extLst>
              <a:ext uri="{FF2B5EF4-FFF2-40B4-BE49-F238E27FC236}">
                <a16:creationId xmlns:a16="http://schemas.microsoft.com/office/drawing/2014/main" id="{4736EC46-F101-4A9F-986E-C9F5B526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35618" y="-6743"/>
            <a:ext cx="4126199" cy="3805391"/>
            <a:chOff x="8335618" y="-6743"/>
            <a:chExt cx="4126199" cy="3805391"/>
          </a:xfrm>
        </p:grpSpPr>
        <p:sp>
          <p:nvSpPr>
            <p:cNvPr id="969" name="Freeform 472">
              <a:extLst>
                <a:ext uri="{FF2B5EF4-FFF2-40B4-BE49-F238E27FC236}">
                  <a16:creationId xmlns:a16="http://schemas.microsoft.com/office/drawing/2014/main" id="{59EA9385-3D21-4D34-B13A-24FB9E8E9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7513CEBB-25EB-45D6-B82A-60A5C502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971" name="Straight Connector 970">
                <a:extLst>
                  <a:ext uri="{FF2B5EF4-FFF2-40B4-BE49-F238E27FC236}">
                    <a16:creationId xmlns:a16="http://schemas.microsoft.com/office/drawing/2014/main" id="{1FA7277A-528C-4A6C-941E-761E0AD16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2" name="Straight Connector 971">
                <a:extLst>
                  <a:ext uri="{FF2B5EF4-FFF2-40B4-BE49-F238E27FC236}">
                    <a16:creationId xmlns:a16="http://schemas.microsoft.com/office/drawing/2014/main" id="{50BEDC85-154E-40EF-9F1B-366462820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3" name="Straight Connector 972">
                <a:extLst>
                  <a:ext uri="{FF2B5EF4-FFF2-40B4-BE49-F238E27FC236}">
                    <a16:creationId xmlns:a16="http://schemas.microsoft.com/office/drawing/2014/main" id="{A141DEEB-A27A-4D2D-9EB0-3E9FFC1FF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Straight Connector 973">
                <a:extLst>
                  <a:ext uri="{FF2B5EF4-FFF2-40B4-BE49-F238E27FC236}">
                    <a16:creationId xmlns:a16="http://schemas.microsoft.com/office/drawing/2014/main" id="{7C56D2A9-EFDC-4555-9524-682B62780F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5" name="Straight Connector 974">
                <a:extLst>
                  <a:ext uri="{FF2B5EF4-FFF2-40B4-BE49-F238E27FC236}">
                    <a16:creationId xmlns:a16="http://schemas.microsoft.com/office/drawing/2014/main" id="{F28B9091-30F7-4329-A9AF-4864F63CB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6" name="Straight Connector 975">
                <a:extLst>
                  <a:ext uri="{FF2B5EF4-FFF2-40B4-BE49-F238E27FC236}">
                    <a16:creationId xmlns:a16="http://schemas.microsoft.com/office/drawing/2014/main" id="{A2A7D25A-9C16-45B3-B757-CB5C818B2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7" name="Straight Connector 976">
                <a:extLst>
                  <a:ext uri="{FF2B5EF4-FFF2-40B4-BE49-F238E27FC236}">
                    <a16:creationId xmlns:a16="http://schemas.microsoft.com/office/drawing/2014/main" id="{D9EA82F5-3DB0-4D16-BC47-A8274008F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2376144F-2062-4EA2-B107-885D23EF7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9" name="Straight Connector 978">
                <a:extLst>
                  <a:ext uri="{FF2B5EF4-FFF2-40B4-BE49-F238E27FC236}">
                    <a16:creationId xmlns:a16="http://schemas.microsoft.com/office/drawing/2014/main" id="{00ACC68D-A92C-43A6-9E67-0AF1CDEFC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0" name="Straight Connector 979">
                <a:extLst>
                  <a:ext uri="{FF2B5EF4-FFF2-40B4-BE49-F238E27FC236}">
                    <a16:creationId xmlns:a16="http://schemas.microsoft.com/office/drawing/2014/main" id="{9E3AC0F6-D75D-428F-8545-0C2E985D0F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1" name="Straight Connector 980">
                <a:extLst>
                  <a:ext uri="{FF2B5EF4-FFF2-40B4-BE49-F238E27FC236}">
                    <a16:creationId xmlns:a16="http://schemas.microsoft.com/office/drawing/2014/main" id="{4EA506A2-73B4-480F-9238-6C8E1792A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2" name="Straight Connector 981">
                <a:extLst>
                  <a:ext uri="{FF2B5EF4-FFF2-40B4-BE49-F238E27FC236}">
                    <a16:creationId xmlns:a16="http://schemas.microsoft.com/office/drawing/2014/main" id="{58F6C9DA-C613-43FF-9E8B-DFB369009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3764FA3A-6A6F-48B1-8D06-81CC4255B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4" name="Straight Connector 983">
                <a:extLst>
                  <a:ext uri="{FF2B5EF4-FFF2-40B4-BE49-F238E27FC236}">
                    <a16:creationId xmlns:a16="http://schemas.microsoft.com/office/drawing/2014/main" id="{02C4E68D-A6BF-457C-A997-8CF355D88F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5" name="Straight Connector 984">
                <a:extLst>
                  <a:ext uri="{FF2B5EF4-FFF2-40B4-BE49-F238E27FC236}">
                    <a16:creationId xmlns:a16="http://schemas.microsoft.com/office/drawing/2014/main" id="{ED77E65B-F979-4A5D-B397-D93B5925A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Straight Connector 985">
                <a:extLst>
                  <a:ext uri="{FF2B5EF4-FFF2-40B4-BE49-F238E27FC236}">
                    <a16:creationId xmlns:a16="http://schemas.microsoft.com/office/drawing/2014/main" id="{04E5112C-8BE9-4A00-B0CB-E363DE4CA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7" name="Straight Connector 986">
                <a:extLst>
                  <a:ext uri="{FF2B5EF4-FFF2-40B4-BE49-F238E27FC236}">
                    <a16:creationId xmlns:a16="http://schemas.microsoft.com/office/drawing/2014/main" id="{6AC27022-4726-435D-ACB3-405EDE759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06F15705-9240-4447-992C-E388B1DAB3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9" name="Straight Connector 988">
                <a:extLst>
                  <a:ext uri="{FF2B5EF4-FFF2-40B4-BE49-F238E27FC236}">
                    <a16:creationId xmlns:a16="http://schemas.microsoft.com/office/drawing/2014/main" id="{8FC7441C-978B-4861-A57A-DD0FC87E9E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0" name="Straight Connector 989">
                <a:extLst>
                  <a:ext uri="{FF2B5EF4-FFF2-40B4-BE49-F238E27FC236}">
                    <a16:creationId xmlns:a16="http://schemas.microsoft.com/office/drawing/2014/main" id="{5E816D80-966C-44B6-A27B-CF3AF39B1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1" name="Straight Connector 990">
                <a:extLst>
                  <a:ext uri="{FF2B5EF4-FFF2-40B4-BE49-F238E27FC236}">
                    <a16:creationId xmlns:a16="http://schemas.microsoft.com/office/drawing/2014/main" id="{CDA705B0-5B66-410F-835F-AABFC552E1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Straight Connector 991">
                <a:extLst>
                  <a:ext uri="{FF2B5EF4-FFF2-40B4-BE49-F238E27FC236}">
                    <a16:creationId xmlns:a16="http://schemas.microsoft.com/office/drawing/2014/main" id="{0437CBB3-98F4-443A-953A-78FF53CDF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3" name="Straight Connector 992">
                <a:extLst>
                  <a:ext uri="{FF2B5EF4-FFF2-40B4-BE49-F238E27FC236}">
                    <a16:creationId xmlns:a16="http://schemas.microsoft.com/office/drawing/2014/main" id="{58448AB1-09DE-40AA-8B25-3DA9F88AA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4" name="Straight Connector 993">
                <a:extLst>
                  <a:ext uri="{FF2B5EF4-FFF2-40B4-BE49-F238E27FC236}">
                    <a16:creationId xmlns:a16="http://schemas.microsoft.com/office/drawing/2014/main" id="{41CAC219-1B86-4A16-AD68-C7D893953B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5" name="Straight Connector 994">
                <a:extLst>
                  <a:ext uri="{FF2B5EF4-FFF2-40B4-BE49-F238E27FC236}">
                    <a16:creationId xmlns:a16="http://schemas.microsoft.com/office/drawing/2014/main" id="{8252D2A5-04F8-4874-A715-AA5FBCB984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6" name="Straight Connector 995">
                <a:extLst>
                  <a:ext uri="{FF2B5EF4-FFF2-40B4-BE49-F238E27FC236}">
                    <a16:creationId xmlns:a16="http://schemas.microsoft.com/office/drawing/2014/main" id="{84D5314A-8380-42F7-979C-5E6A60053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7" name="Straight Connector 996">
                <a:extLst>
                  <a:ext uri="{FF2B5EF4-FFF2-40B4-BE49-F238E27FC236}">
                    <a16:creationId xmlns:a16="http://schemas.microsoft.com/office/drawing/2014/main" id="{2FA20EF6-6B2E-4971-A0E5-FB7D6BDEC2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800D192B-3A7A-48B1-AD1E-ACD83548A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9" name="Straight Connector 998">
                <a:extLst>
                  <a:ext uri="{FF2B5EF4-FFF2-40B4-BE49-F238E27FC236}">
                    <a16:creationId xmlns:a16="http://schemas.microsoft.com/office/drawing/2014/main" id="{923BC388-12DB-4FF3-9C46-48DD1F758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0" name="Straight Connector 999">
                <a:extLst>
                  <a:ext uri="{FF2B5EF4-FFF2-40B4-BE49-F238E27FC236}">
                    <a16:creationId xmlns:a16="http://schemas.microsoft.com/office/drawing/2014/main" id="{AB0C5285-64BF-4C75-9D9D-EF4BEA6F5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Straight Connector 1000">
                <a:extLst>
                  <a:ext uri="{FF2B5EF4-FFF2-40B4-BE49-F238E27FC236}">
                    <a16:creationId xmlns:a16="http://schemas.microsoft.com/office/drawing/2014/main" id="{24099C36-B04F-4701-9277-DB6C255D27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2" name="Straight Connector 1001">
                <a:extLst>
                  <a:ext uri="{FF2B5EF4-FFF2-40B4-BE49-F238E27FC236}">
                    <a16:creationId xmlns:a16="http://schemas.microsoft.com/office/drawing/2014/main" id="{E13B2E38-BD39-489D-8415-380923ED1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3" name="Straight Connector 1002">
                <a:extLst>
                  <a:ext uri="{FF2B5EF4-FFF2-40B4-BE49-F238E27FC236}">
                    <a16:creationId xmlns:a16="http://schemas.microsoft.com/office/drawing/2014/main" id="{D06169D4-7B4A-4F70-BC5F-C9E328B7DE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Straight Connector 1003">
                <a:extLst>
                  <a:ext uri="{FF2B5EF4-FFF2-40B4-BE49-F238E27FC236}">
                    <a16:creationId xmlns:a16="http://schemas.microsoft.com/office/drawing/2014/main" id="{77572674-57DE-44ED-ABCF-AE6BEE230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5" name="Straight Connector 1004">
                <a:extLst>
                  <a:ext uri="{FF2B5EF4-FFF2-40B4-BE49-F238E27FC236}">
                    <a16:creationId xmlns:a16="http://schemas.microsoft.com/office/drawing/2014/main" id="{E9C6C995-151C-4B2D-8AD0-4D4991C72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6" name="Straight Connector 1005">
                <a:extLst>
                  <a:ext uri="{FF2B5EF4-FFF2-40B4-BE49-F238E27FC236}">
                    <a16:creationId xmlns:a16="http://schemas.microsoft.com/office/drawing/2014/main" id="{904246BC-CF3B-46B0-ABA6-CFA4FE791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Straight Connector 1006">
                <a:extLst>
                  <a:ext uri="{FF2B5EF4-FFF2-40B4-BE49-F238E27FC236}">
                    <a16:creationId xmlns:a16="http://schemas.microsoft.com/office/drawing/2014/main" id="{12296306-3FC8-4ACD-81BC-84C52CC16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8" name="Straight Connector 1007">
                <a:extLst>
                  <a:ext uri="{FF2B5EF4-FFF2-40B4-BE49-F238E27FC236}">
                    <a16:creationId xmlns:a16="http://schemas.microsoft.com/office/drawing/2014/main" id="{F6AC4696-A1BE-48B5-8E84-4956361C7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9" name="Straight Connector 1008">
                <a:extLst>
                  <a:ext uri="{FF2B5EF4-FFF2-40B4-BE49-F238E27FC236}">
                    <a16:creationId xmlns:a16="http://schemas.microsoft.com/office/drawing/2014/main" id="{2C776318-91E1-4F19-A105-9E9E9D8CF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Straight Connector 1009">
                <a:extLst>
                  <a:ext uri="{FF2B5EF4-FFF2-40B4-BE49-F238E27FC236}">
                    <a16:creationId xmlns:a16="http://schemas.microsoft.com/office/drawing/2014/main" id="{82A89614-5D6D-4A14-9F34-DC79C4BAE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1" name="Straight Connector 1010">
                <a:extLst>
                  <a:ext uri="{FF2B5EF4-FFF2-40B4-BE49-F238E27FC236}">
                    <a16:creationId xmlns:a16="http://schemas.microsoft.com/office/drawing/2014/main" id="{9848CE01-C5C1-421B-BF78-8FB752D702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2" name="Straight Connector 1011">
                <a:extLst>
                  <a:ext uri="{FF2B5EF4-FFF2-40B4-BE49-F238E27FC236}">
                    <a16:creationId xmlns:a16="http://schemas.microsoft.com/office/drawing/2014/main" id="{FFC9A2CA-BB6C-4307-9757-8EA35AEAC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Straight Connector 1012">
                <a:extLst>
                  <a:ext uri="{FF2B5EF4-FFF2-40B4-BE49-F238E27FC236}">
                    <a16:creationId xmlns:a16="http://schemas.microsoft.com/office/drawing/2014/main" id="{C206D836-8B8B-496C-8D5A-E197BE9CC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4" name="Straight Connector 1013">
                <a:extLst>
                  <a:ext uri="{FF2B5EF4-FFF2-40B4-BE49-F238E27FC236}">
                    <a16:creationId xmlns:a16="http://schemas.microsoft.com/office/drawing/2014/main" id="{90BE283F-2A40-4CAE-91C8-707BA454DF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385CFD2B-14DD-414E-98AC-9BD43830AF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53FC7D0D-5B64-4BC4-8F9F-90343722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Straight Connector 1016">
                <a:extLst>
                  <a:ext uri="{FF2B5EF4-FFF2-40B4-BE49-F238E27FC236}">
                    <a16:creationId xmlns:a16="http://schemas.microsoft.com/office/drawing/2014/main" id="{05BDC1DF-9D0C-45F2-ADC3-81C0AA7E2E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5DCF72C2-8F7C-4D33-BF75-BB9DB20F4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916016D1-C18F-483B-A0E6-7C08A5F47D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Straight Connector 1019">
                <a:extLst>
                  <a:ext uri="{FF2B5EF4-FFF2-40B4-BE49-F238E27FC236}">
                    <a16:creationId xmlns:a16="http://schemas.microsoft.com/office/drawing/2014/main" id="{C6CDAF8A-CB8A-42C7-A96E-29AFDD414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Straight Connector 1020">
                <a:extLst>
                  <a:ext uri="{FF2B5EF4-FFF2-40B4-BE49-F238E27FC236}">
                    <a16:creationId xmlns:a16="http://schemas.microsoft.com/office/drawing/2014/main" id="{E6921BF1-E470-475B-9300-A43F4A238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AFFBDD47-C5A4-4044-8E2C-206B3A49FF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F045AF69-D818-44A4-87C7-12144964C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09D8DA51-A4FC-45CE-B28B-6EACAFAD9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8A6BE768-F8DB-463A-9472-3EC510890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Straight Connector 1025">
                <a:extLst>
                  <a:ext uri="{FF2B5EF4-FFF2-40B4-BE49-F238E27FC236}">
                    <a16:creationId xmlns:a16="http://schemas.microsoft.com/office/drawing/2014/main" id="{36FBF9B1-44D1-4B18-A590-FF97D8149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B56678CE-D620-4C37-A0F8-ABD82996F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6441516-AB78-794E-BD08-6BCBD2F3E3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86" r="17017" b="5"/>
          <a:stretch/>
        </p:blipFill>
        <p:spPr>
          <a:xfrm>
            <a:off x="5540446" y="780500"/>
            <a:ext cx="285196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F9308-2948-4799-8821-4F50C5EEE5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55" r="7945" b="3"/>
          <a:stretch/>
        </p:blipFill>
        <p:spPr>
          <a:xfrm>
            <a:off x="8908937" y="-1"/>
            <a:ext cx="3283065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1954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30AE34B-2144-8F4B-9FC9-D47516DDE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604"/>
            <a:ext cx="12192000" cy="6862215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8589A55-4D1A-A846-9A7E-1C60DE91B762}"/>
              </a:ext>
            </a:extLst>
          </p:cNvPr>
          <p:cNvGrpSpPr/>
          <p:nvPr/>
        </p:nvGrpSpPr>
        <p:grpSpPr>
          <a:xfrm>
            <a:off x="7911747" y="2314713"/>
            <a:ext cx="501840" cy="557280"/>
            <a:chOff x="7911747" y="2314713"/>
            <a:chExt cx="50184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2AAA998-ABE9-004A-B792-A4460582D25E}"/>
                    </a:ext>
                  </a:extLst>
                </p14:cNvPr>
                <p14:cNvContentPartPr/>
                <p14:nvPr/>
              </p14:nvContentPartPr>
              <p14:xfrm>
                <a:off x="7978707" y="2337033"/>
                <a:ext cx="11520" cy="534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2AAA998-ABE9-004A-B792-A4460582D2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17147" y="2275473"/>
                  <a:ext cx="134640" cy="65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6AD9313-B5F5-8048-9E67-70846D4C0918}"/>
                    </a:ext>
                  </a:extLst>
                </p14:cNvPr>
                <p14:cNvContentPartPr/>
                <p14:nvPr/>
              </p14:nvContentPartPr>
              <p14:xfrm>
                <a:off x="7945227" y="2816193"/>
                <a:ext cx="468360" cy="33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6AD9313-B5F5-8048-9E67-70846D4C09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83667" y="2754633"/>
                  <a:ext cx="591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87CF9A5-C7DF-8F4C-9433-AB261AC72971}"/>
                    </a:ext>
                  </a:extLst>
                </p14:cNvPr>
                <p14:cNvContentPartPr/>
                <p14:nvPr/>
              </p14:nvContentPartPr>
              <p14:xfrm>
                <a:off x="8346267" y="2314713"/>
                <a:ext cx="22680" cy="546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87CF9A5-C7DF-8F4C-9433-AB261AC7297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84707" y="2253153"/>
                  <a:ext cx="145800" cy="66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ED85CD5-1247-2B47-8320-C822EA3C6DD6}"/>
                    </a:ext>
                  </a:extLst>
                </p14:cNvPr>
                <p14:cNvContentPartPr/>
                <p14:nvPr/>
              </p14:nvContentPartPr>
              <p14:xfrm>
                <a:off x="7911747" y="2348193"/>
                <a:ext cx="479520" cy="22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ED85CD5-1247-2B47-8320-C822EA3C6DD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50187" y="2286633"/>
                  <a:ext cx="602640" cy="145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3D2B04-5D03-4971-95AC-B44335F509F2}"/>
              </a:ext>
            </a:extLst>
          </p:cNvPr>
          <p:cNvSpPr/>
          <p:nvPr/>
        </p:nvSpPr>
        <p:spPr>
          <a:xfrm>
            <a:off x="7945227" y="2314713"/>
            <a:ext cx="479520" cy="55728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7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B64D2-72CB-4748-982A-046DDDA1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624938"/>
            <a:ext cx="3706762" cy="1608124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7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อัคคีภัย</a:t>
            </a:r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br>
              <a:rPr lang="th-TH" dirty="0"/>
            </a:br>
            <a:r>
              <a:rPr lang="en-US" sz="4400" dirty="0"/>
              <a:t>fire</a:t>
            </a:r>
            <a:endParaRPr lang="en-TH" sz="4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FB1F716-C163-6C49-931F-E34A75640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9" r="8230"/>
          <a:stretch/>
        </p:blipFill>
        <p:spPr>
          <a:xfrm>
            <a:off x="0" y="0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A858-0F91-4C40-B559-42D9BEFDC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31585"/>
            <a:ext cx="10131425" cy="1456267"/>
          </a:xfrm>
        </p:spPr>
        <p:txBody>
          <a:bodyPr/>
          <a:lstStyle/>
          <a:p>
            <a:r>
              <a:rPr lang="en-GB" sz="3600" dirty="0"/>
              <a:t>Risk assessment</a:t>
            </a:r>
            <a:r>
              <a:rPr lang="th-TH" sz="3600" dirty="0"/>
              <a:t> </a:t>
            </a:r>
            <a:r>
              <a:rPr lang="en-GB" sz="3600" dirty="0"/>
              <a:t>: scale</a:t>
            </a:r>
            <a:endParaRPr lang="en-GB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445A517-FF81-4B70-B22F-C18F2387AC4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0046238"/>
              </p:ext>
            </p:extLst>
          </p:nvPr>
        </p:nvGraphicFramePr>
        <p:xfrm>
          <a:off x="610385" y="3068638"/>
          <a:ext cx="477237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855">
                  <a:extLst>
                    <a:ext uri="{9D8B030D-6E8A-4147-A177-3AD203B41FA5}">
                      <a16:colId xmlns:a16="http://schemas.microsoft.com/office/drawing/2014/main" val="1408577429"/>
                    </a:ext>
                  </a:extLst>
                </a:gridCol>
                <a:gridCol w="1272619">
                  <a:extLst>
                    <a:ext uri="{9D8B030D-6E8A-4147-A177-3AD203B41FA5}">
                      <a16:colId xmlns:a16="http://schemas.microsoft.com/office/drawing/2014/main" val="3517149299"/>
                    </a:ext>
                  </a:extLst>
                </a:gridCol>
                <a:gridCol w="2881900">
                  <a:extLst>
                    <a:ext uri="{9D8B030D-6E8A-4147-A177-3AD203B41FA5}">
                      <a16:colId xmlns:a16="http://schemas.microsoft.com/office/drawing/2014/main" val="260764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โอกาสที่จะเกิด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คำอธิบาย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5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สูง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1-3 </a:t>
                      </a: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เดือนต่อครั้ง 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1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ปานกลาง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 </a:t>
                      </a: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ปีต่อครั้ง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41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น้อย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2-3 </a:t>
                      </a: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ปีต่อครั้ง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3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น้อยมาก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5 </a:t>
                      </a: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ปีต่อครั้ง/ยังไม่เคยเกิดขึ้น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79511"/>
                  </a:ext>
                </a:extLst>
              </a:tr>
            </a:tbl>
          </a:graphicData>
        </a:graphic>
      </p:graphicFrame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0C123BD4-C86C-4E02-9545-7026195FB2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107349"/>
              </p:ext>
            </p:extLst>
          </p:nvPr>
        </p:nvGraphicFramePr>
        <p:xfrm>
          <a:off x="6096000" y="3068638"/>
          <a:ext cx="499586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342">
                  <a:extLst>
                    <a:ext uri="{9D8B030D-6E8A-4147-A177-3AD203B41FA5}">
                      <a16:colId xmlns:a16="http://schemas.microsoft.com/office/drawing/2014/main" val="1408577429"/>
                    </a:ext>
                  </a:extLst>
                </a:gridCol>
                <a:gridCol w="1282831">
                  <a:extLst>
                    <a:ext uri="{9D8B030D-6E8A-4147-A177-3AD203B41FA5}">
                      <a16:colId xmlns:a16="http://schemas.microsoft.com/office/drawing/2014/main" val="3517149299"/>
                    </a:ext>
                  </a:extLst>
                </a:gridCol>
                <a:gridCol w="2871688">
                  <a:extLst>
                    <a:ext uri="{9D8B030D-6E8A-4147-A177-3AD203B41FA5}">
                      <a16:colId xmlns:a16="http://schemas.microsoft.com/office/drawing/2014/main" val="260764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ผลกระทบ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คำอธิบาย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5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สูง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มีการบาดเจ็บถึงชีวิต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มีการสูญเสียทรัพย์สินอย่างมาก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1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ปานกลาง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มีการบาดเจ็บรุนแรงถึงพักงาน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มีการสูญเสียทรัพย์สินมาก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41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น้อย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มีการบาดเจ็บรุนแรงถึงหยุดงาน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มีการสูญเสียทรัพย์สินพอสมควร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3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น้อยมาก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การบาดเจ็บเล็กน้อย</a:t>
                      </a:r>
                    </a:p>
                    <a:p>
                      <a:r>
                        <a:rPr lang="th-TH" sz="20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มีการสูญเสียทรัพย์สินเล็กน้อย</a:t>
                      </a:r>
                      <a:endParaRPr lang="en-GB" sz="20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7951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CF61D11-1A8D-488B-9344-79E6702972E2}"/>
              </a:ext>
            </a:extLst>
          </p:cNvPr>
          <p:cNvSpPr txBox="1"/>
          <p:nvPr/>
        </p:nvSpPr>
        <p:spPr>
          <a:xfrm>
            <a:off x="685801" y="2177592"/>
            <a:ext cx="4498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โอกาสที่จะเกิด</a:t>
            </a:r>
            <a:r>
              <a:rPr lang="en-GB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 ( Likelihood)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10F6F-F701-41F3-8B58-AA182CE5E647}"/>
              </a:ext>
            </a:extLst>
          </p:cNvPr>
          <p:cNvSpPr txBox="1"/>
          <p:nvPr/>
        </p:nvSpPr>
        <p:spPr>
          <a:xfrm>
            <a:off x="6381947" y="2145284"/>
            <a:ext cx="414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ความรุนแรงของผลกระทบ </a:t>
            </a:r>
            <a:r>
              <a:rPr lang="en-GB" sz="32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( Impact )</a:t>
            </a:r>
          </a:p>
        </p:txBody>
      </p:sp>
    </p:spTree>
    <p:extLst>
      <p:ext uri="{BB962C8B-B14F-4D97-AF65-F5344CB8AC3E}">
        <p14:creationId xmlns:p14="http://schemas.microsoft.com/office/powerpoint/2010/main" val="2458974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2" y="81699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563385"/>
              </p:ext>
            </p:extLst>
          </p:nvPr>
        </p:nvGraphicFramePr>
        <p:xfrm>
          <a:off x="313521" y="1537966"/>
          <a:ext cx="11564958" cy="2251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533235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113473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ความประมาทในกระบวนการทำงาน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ผู้ปฏิบัติไม่คุ้นเคยแผน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อบรมให้ความรู้อัคคีภัยเบื้องต้น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ซ้อมแผนอัคคีภัยปีละ</a:t>
                      </a: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ครั้ง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รณรงค์สร้างจิตสำนึกในการป้องกันอัคคีภัย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กำหนดวงรอบทำความสะอาดหัวเตาไฟ</a:t>
                      </a:r>
                      <a:endParaRPr lang="en-US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ซ้อมแผนอย่างสม่ำเสมอและทำความเข้าใจขั้นตอนการปฏิบัติ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99648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ndoor, person, building, kitchen&#10;&#10;Description automatically generated">
            <a:extLst>
              <a:ext uri="{FF2B5EF4-FFF2-40B4-BE49-F238E27FC236}">
                <a16:creationId xmlns:a16="http://schemas.microsoft.com/office/drawing/2014/main" id="{CEE2B9CA-7063-4307-A4E7-2E9276FA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28" y="4038577"/>
            <a:ext cx="3417217" cy="2562913"/>
          </a:xfrm>
          <a:prstGeom prst="rect">
            <a:avLst/>
          </a:prstGeom>
        </p:spPr>
      </p:pic>
      <p:pic>
        <p:nvPicPr>
          <p:cNvPr id="7" name="Picture 6" descr="A picture containing indoor, sitting, table, kitchen&#10;&#10;Description automatically generated">
            <a:extLst>
              <a:ext uri="{FF2B5EF4-FFF2-40B4-BE49-F238E27FC236}">
                <a16:creationId xmlns:a16="http://schemas.microsoft.com/office/drawing/2014/main" id="{9C974AD9-0228-47B4-8ED6-8A7397B4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48" y="4038577"/>
            <a:ext cx="3492630" cy="25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42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98" y="104044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064249"/>
              </p:ext>
            </p:extLst>
          </p:nvPr>
        </p:nvGraphicFramePr>
        <p:xfrm>
          <a:off x="313521" y="1560311"/>
          <a:ext cx="11564958" cy="2800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611232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59157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ความไม่พร้อมด้านอาคารและทางหนีไฟ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อุปกรณ์ระงับอัคคีภัยไม่เพียงพอ/ไม่พร้อมใช้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8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ป้ายบอกทางหนีไฟ</a:t>
                      </a:r>
                    </a:p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สัญญาณแจ้งเหตุเพลิงไหม้ </a:t>
                      </a:r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-ติดตั้งอุปกรณ์ดับเพลิงตามมาตรฐาน</a:t>
                      </a:r>
                    </a:p>
                    <a:p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ป้ายบอกทางหนีไฟ</a:t>
                      </a:r>
                      <a:r>
                        <a:rPr lang="en-GB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ควรเห็นได้ชัดเจนทั้งกลางวันและกลางคืน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จัดทำระบบแสงสว่าง และแหล่งจ่ายไฟสำรอง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ปรึกษาวิศวกรรมความ</a:t>
                      </a:r>
                      <a:r>
                        <a:rPr lang="th-TH" sz="180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ปลอดภัยในส่วนรูปแบบอาคาร</a:t>
                      </a:r>
                      <a:endParaRPr lang="th-TH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ดูแลรักษาและตรวจสอบเครื่องมือดับเพลิงให้อยู่ในสภาพที่ใช้งานได้ดี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อุปกรณ์คุ้มครองความปลอดภัยส่วนบุคคล เช่น หน้ากากป้องกันความร้อนหรือควันพิษ,ถุงมือ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488546"/>
                  </a:ext>
                </a:extLst>
              </a:tr>
            </a:tbl>
          </a:graphicData>
        </a:graphic>
      </p:graphicFrame>
      <p:pic>
        <p:nvPicPr>
          <p:cNvPr id="4" name="Picture 3" descr="A commercial kitchen&#10;&#10;Description automatically generated">
            <a:extLst>
              <a:ext uri="{FF2B5EF4-FFF2-40B4-BE49-F238E27FC236}">
                <a16:creationId xmlns:a16="http://schemas.microsoft.com/office/drawing/2014/main" id="{ADB962D6-37C4-4984-B957-8FAA1E6E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394" y="4491074"/>
            <a:ext cx="2972585" cy="2229439"/>
          </a:xfrm>
          <a:prstGeom prst="rect">
            <a:avLst/>
          </a:prstGeom>
        </p:spPr>
      </p:pic>
      <p:pic>
        <p:nvPicPr>
          <p:cNvPr id="7" name="Picture 6" descr="A picture containing indoor, ceiling, kitchen, filled&#10;&#10;Description automatically generated">
            <a:extLst>
              <a:ext uri="{FF2B5EF4-FFF2-40B4-BE49-F238E27FC236}">
                <a16:creationId xmlns:a16="http://schemas.microsoft.com/office/drawing/2014/main" id="{3680FBE9-F7AE-4BA4-8574-60342939F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63" y="4424190"/>
            <a:ext cx="1789931" cy="2296323"/>
          </a:xfrm>
          <a:prstGeom prst="rect">
            <a:avLst/>
          </a:prstGeom>
        </p:spPr>
      </p:pic>
      <p:pic>
        <p:nvPicPr>
          <p:cNvPr id="9" name="Picture 8" descr="A picture containing library, kitchen, table, room&#10;&#10;Description automatically generated">
            <a:extLst>
              <a:ext uri="{FF2B5EF4-FFF2-40B4-BE49-F238E27FC236}">
                <a16:creationId xmlns:a16="http://schemas.microsoft.com/office/drawing/2014/main" id="{080B2810-9489-4CB8-9993-7AD41B3C3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278" y="4488111"/>
            <a:ext cx="2976536" cy="22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3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47" y="119406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5733"/>
              </p:ext>
            </p:extLst>
          </p:nvPr>
        </p:nvGraphicFramePr>
        <p:xfrm>
          <a:off x="313521" y="1486853"/>
          <a:ext cx="11564958" cy="2800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611232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591576"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-แผนการปฏิบัติยังไม่ครอบคลุม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จัดทำแผนปฏิบัติเมื่อเกิดอัคคีภัย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จัดสรรคนให้ปฏิบัติหน้าที่เหมาะสมตามสุขภาพของพนักงาน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ปรึกษาและซ้อมแผนร่วมกับสถานีดับเพลิงพญาไท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เตรียมระบบการติดต่อสื่อสาร จราจร แผนผังอาคาร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จัดทำแผนป้องกันอัคคีภัยกับหน่วยงานข้างเคียวให้สอดคล้องกัน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b="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วางแผน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บริหารจัดการให้หน่วยงานสามารถให้บริการได้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(business continuity plan)</a:t>
                      </a:r>
                      <a:r>
                        <a:rPr lang="en-GB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</a:t>
                      </a:r>
                      <a:endParaRPr lang="en-GB" b="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882009"/>
                  </a:ext>
                </a:extLst>
              </a:tr>
            </a:tbl>
          </a:graphicData>
        </a:graphic>
      </p:graphicFrame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CF3BDCD-220F-4921-ADAF-2C4A6079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054" y="4417636"/>
            <a:ext cx="2850037" cy="2137528"/>
          </a:xfrm>
          <a:prstGeom prst="rect">
            <a:avLst/>
          </a:prstGeom>
        </p:spPr>
      </p:pic>
      <p:pic>
        <p:nvPicPr>
          <p:cNvPr id="7" name="Picture 6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1225DD7A-FA23-49AE-8E39-F5CA62025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47" y="4417636"/>
            <a:ext cx="2850037" cy="2137528"/>
          </a:xfrm>
          <a:prstGeom prst="rect">
            <a:avLst/>
          </a:prstGeom>
        </p:spPr>
      </p:pic>
      <p:pic>
        <p:nvPicPr>
          <p:cNvPr id="9" name="Picture 8" descr="A picture containing building, indoor, platform, train&#10;&#10;Description automatically generated">
            <a:extLst>
              <a:ext uri="{FF2B5EF4-FFF2-40B4-BE49-F238E27FC236}">
                <a16:creationId xmlns:a16="http://schemas.microsoft.com/office/drawing/2014/main" id="{B3B48FC4-A9AA-4DD3-906B-15923A4B1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82" y="4417636"/>
            <a:ext cx="1830273" cy="21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0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0461-E0CC-4589-8801-7CB2B9DB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สถานีดับเพลิงพญาไท</a:t>
            </a:r>
            <a:endParaRPr lang="en-GB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CD5B35-E687-3A48-9FB5-90FEF7035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" r="1" b="3095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96D1EB-7FE4-44F3-838F-F4834382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ระยะทาง </a:t>
            </a:r>
            <a:r>
              <a:rPr lang="en-GB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2.4 </a:t>
            </a:r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กม.</a:t>
            </a:r>
          </a:p>
          <a:p>
            <a:endParaRPr lang="th-TH" sz="2400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ใช้เวลาเดินทางไม่เกิน </a:t>
            </a:r>
            <a:r>
              <a:rPr lang="en-GB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10 </a:t>
            </a:r>
            <a:r>
              <a:rPr lang="th-TH" sz="2400" dirty="0">
                <a:latin typeface="DilleniaUPC" panose="02020603050405020304" pitchFamily="18" charset="-34"/>
                <a:cs typeface="DilleniaUPC" panose="02020603050405020304" pitchFamily="18" charset="-34"/>
              </a:rPr>
              <a:t>นาที</a:t>
            </a:r>
          </a:p>
        </p:txBody>
      </p:sp>
    </p:spTree>
    <p:extLst>
      <p:ext uri="{BB962C8B-B14F-4D97-AF65-F5344CB8AC3E}">
        <p14:creationId xmlns:p14="http://schemas.microsoft.com/office/powerpoint/2010/main" val="1417534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33" y="100552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526613"/>
              </p:ext>
            </p:extLst>
          </p:nvPr>
        </p:nvGraphicFramePr>
        <p:xfrm>
          <a:off x="313521" y="1556819"/>
          <a:ext cx="11564958" cy="1977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611232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821041">
                <a:tc>
                  <a:txBody>
                    <a:bodyPr/>
                    <a:lstStyle/>
                    <a:p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เชื้อเพลิง </a:t>
                      </a: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LPG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แยกแหล่งเก็บเชื้อเพลิง </a:t>
                      </a:r>
                      <a:r>
                        <a:rPr lang="en-GB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LPG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en-US" sz="1800" cap="all" dirty="0" err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เปลี่ยนสายยางส่ง</a:t>
                      </a:r>
                      <a:r>
                        <a:rPr lang="en-GB" sz="1800" cap="all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LPG</a:t>
                      </a:r>
                      <a:r>
                        <a:rPr lang="en-US" sz="1800" cap="all" dirty="0" err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เป็นท่อเหล็ก</a:t>
                      </a:r>
                      <a:endParaRPr lang="th-TH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กำหนดวงรอบการตรวจระบบท่อส่งเชื้อเพลิงและอายุการใช้งาน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ควบคุมปริมาณเชื้อเพลิงให้เหมาะสมกับระดับปฏิบัติงาน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996489"/>
                  </a:ext>
                </a:extLst>
              </a:tr>
            </a:tbl>
          </a:graphicData>
        </a:graphic>
      </p:graphicFrame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2A4978C-1C77-4569-8E08-3C0D6964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01" y="3695307"/>
            <a:ext cx="3786037" cy="2839528"/>
          </a:xfrm>
          <a:prstGeom prst="rect">
            <a:avLst/>
          </a:prstGeom>
        </p:spPr>
      </p:pic>
      <p:pic>
        <p:nvPicPr>
          <p:cNvPr id="7" name="Picture 6" descr="A sign on a fence&#10;&#10;Description automatically generated">
            <a:extLst>
              <a:ext uri="{FF2B5EF4-FFF2-40B4-BE49-F238E27FC236}">
                <a16:creationId xmlns:a16="http://schemas.microsoft.com/office/drawing/2014/main" id="{16BCE85B-9827-4DCA-9E5C-A96A5EE3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62" y="3695305"/>
            <a:ext cx="3786036" cy="28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2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93" y="91126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125894"/>
              </p:ext>
            </p:extLst>
          </p:nvPr>
        </p:nvGraphicFramePr>
        <p:xfrm>
          <a:off x="313521" y="1547393"/>
          <a:ext cx="11564958" cy="1977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611232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848412"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</a:t>
                      </a:r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แรงดันไอน้ำ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8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</a:t>
                      </a: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ควบคุมแรงดันไอน้ำที่แหล่งกำเนิด</a:t>
                      </a:r>
                    </a:p>
                    <a:p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กำหนดวงรอบการตรวจระบบท่อแรงดันไอน้ำและอายุการใช้งาน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ปรึกษาวิศวกรรมความปลอดภัยเพื่อเพิ่มเติมระบบแจ้งเตือนอัคคีภัย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เช่น ระบบตรวจวัดแรงดันไอน้ำแบบอัตโนมัติ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488546"/>
                  </a:ext>
                </a:extLst>
              </a:tr>
            </a:tbl>
          </a:graphicData>
        </a:graphic>
      </p:graphicFrame>
      <p:pic>
        <p:nvPicPr>
          <p:cNvPr id="9" name="Picture 8" descr="A picture containing indoor, kitchen, pot, preparing&#10;&#10;Description automatically generated">
            <a:extLst>
              <a:ext uri="{FF2B5EF4-FFF2-40B4-BE49-F238E27FC236}">
                <a16:creationId xmlns:a16="http://schemas.microsoft.com/office/drawing/2014/main" id="{B16828AA-4EFA-4B5A-9DA8-C833BEB3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65" y="3666634"/>
            <a:ext cx="3483204" cy="2612403"/>
          </a:xfrm>
          <a:prstGeom prst="rect">
            <a:avLst/>
          </a:prstGeom>
        </p:spPr>
      </p:pic>
      <p:pic>
        <p:nvPicPr>
          <p:cNvPr id="11" name="Picture 10" descr="A picture containing indoor, building, counter, table&#10;&#10;Description automatically generated">
            <a:extLst>
              <a:ext uri="{FF2B5EF4-FFF2-40B4-BE49-F238E27FC236}">
                <a16:creationId xmlns:a16="http://schemas.microsoft.com/office/drawing/2014/main" id="{91CF08A4-5051-4311-83A0-C00309CE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956" y="3674781"/>
            <a:ext cx="2032848" cy="2612403"/>
          </a:xfrm>
          <a:prstGeom prst="rect">
            <a:avLst/>
          </a:prstGeom>
        </p:spPr>
      </p:pic>
      <p:pic>
        <p:nvPicPr>
          <p:cNvPr id="13" name="Picture 12" descr="A building with a metal object&#10;&#10;Description automatically generated">
            <a:extLst>
              <a:ext uri="{FF2B5EF4-FFF2-40B4-BE49-F238E27FC236}">
                <a16:creationId xmlns:a16="http://schemas.microsoft.com/office/drawing/2014/main" id="{1FD387C1-1091-4218-8C60-2CFF165B1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6" y="3635037"/>
            <a:ext cx="2060182" cy="26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69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D31-C32B-4F86-AE22-7CE1FD4E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20" y="81699"/>
            <a:ext cx="10131425" cy="1456267"/>
          </a:xfrm>
        </p:spPr>
        <p:txBody>
          <a:bodyPr/>
          <a:lstStyle/>
          <a:p>
            <a:r>
              <a:rPr lang="en-GB" dirty="0"/>
              <a:t>Risk assessment : FIRE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84452F-2775-4583-BBBE-DECE366EF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183831"/>
              </p:ext>
            </p:extLst>
          </p:nvPr>
        </p:nvGraphicFramePr>
        <p:xfrm>
          <a:off x="313521" y="1537966"/>
          <a:ext cx="11564958" cy="201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742">
                  <a:extLst>
                    <a:ext uri="{9D8B030D-6E8A-4147-A177-3AD203B41FA5}">
                      <a16:colId xmlns:a16="http://schemas.microsoft.com/office/drawing/2014/main" val="3883813169"/>
                    </a:ext>
                  </a:extLst>
                </a:gridCol>
                <a:gridCol w="589720">
                  <a:extLst>
                    <a:ext uri="{9D8B030D-6E8A-4147-A177-3AD203B41FA5}">
                      <a16:colId xmlns:a16="http://schemas.microsoft.com/office/drawing/2014/main" val="2185572200"/>
                    </a:ext>
                  </a:extLst>
                </a:gridCol>
                <a:gridCol w="611118">
                  <a:extLst>
                    <a:ext uri="{9D8B030D-6E8A-4147-A177-3AD203B41FA5}">
                      <a16:colId xmlns:a16="http://schemas.microsoft.com/office/drawing/2014/main" val="3028144537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495257488"/>
                    </a:ext>
                  </a:extLst>
                </a:gridCol>
                <a:gridCol w="2456761">
                  <a:extLst>
                    <a:ext uri="{9D8B030D-6E8A-4147-A177-3AD203B41FA5}">
                      <a16:colId xmlns:a16="http://schemas.microsoft.com/office/drawing/2014/main" val="1785502205"/>
                    </a:ext>
                  </a:extLst>
                </a:gridCol>
                <a:gridCol w="572877">
                  <a:extLst>
                    <a:ext uri="{9D8B030D-6E8A-4147-A177-3AD203B41FA5}">
                      <a16:colId xmlns:a16="http://schemas.microsoft.com/office/drawing/2014/main" val="35589092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1684376652"/>
                    </a:ext>
                  </a:extLst>
                </a:gridCol>
                <a:gridCol w="462709">
                  <a:extLst>
                    <a:ext uri="{9D8B030D-6E8A-4147-A177-3AD203B41FA5}">
                      <a16:colId xmlns:a16="http://schemas.microsoft.com/office/drawing/2014/main" val="3049688748"/>
                    </a:ext>
                  </a:extLst>
                </a:gridCol>
                <a:gridCol w="4186411">
                  <a:extLst>
                    <a:ext uri="{9D8B030D-6E8A-4147-A177-3AD203B41FA5}">
                      <a16:colId xmlns:a16="http://schemas.microsoft.com/office/drawing/2014/main" val="256607750"/>
                    </a:ext>
                  </a:extLst>
                </a:gridCol>
              </a:tblGrid>
              <a:tr h="611232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ปัจจัยเสี่ยง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ประเมินปัจจัยเสี่ยงก่อนมีมาตรการ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 / การป้องกัน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ระดับความเสี่ยงที่เหลืออยู่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  <a:p>
                      <a:pPr algn="ctr"/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มาตรการเพิ่มเติม / ข้อแนะนำในการปฏิบัติ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6102"/>
                  </a:ext>
                </a:extLst>
              </a:tr>
              <a:tr h="4228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 sz="1800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โอกาส</a:t>
                      </a:r>
                      <a:endParaRPr lang="en-GB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รุนแรง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R2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757670"/>
                  </a:ext>
                </a:extLst>
              </a:tr>
              <a:tr h="952108"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กระแสไฟฟ้าลัดวงจร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ย้ายแผงควบคุมไฟฟ้าออกจากห้องที่มีความชื้น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- สำรวจเครื่องใช้ไฟฟ้าและอายุการใช้งาน</a:t>
                      </a:r>
                      <a:endParaRPr lang="en-GB" dirty="0">
                        <a:latin typeface="DilleniaUPC" panose="02020603050405020304" pitchFamily="18" charset="-34"/>
                        <a:cs typeface="DilleniaUPC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88200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ndoor, person, kitchen, person&#10;&#10;Description automatically generated">
            <a:extLst>
              <a:ext uri="{FF2B5EF4-FFF2-40B4-BE49-F238E27FC236}">
                <a16:creationId xmlns:a16="http://schemas.microsoft.com/office/drawing/2014/main" id="{73E3465B-A408-41F0-AF90-D7561BC3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380" y="3741928"/>
            <a:ext cx="3379563" cy="2534672"/>
          </a:xfrm>
          <a:prstGeom prst="rect">
            <a:avLst/>
          </a:prstGeom>
        </p:spPr>
      </p:pic>
      <p:pic>
        <p:nvPicPr>
          <p:cNvPr id="7" name="Picture 6" descr="A picture containing indoor, kitchen, table, tiled&#10;&#10;Description automatically generated">
            <a:extLst>
              <a:ext uri="{FF2B5EF4-FFF2-40B4-BE49-F238E27FC236}">
                <a16:creationId xmlns:a16="http://schemas.microsoft.com/office/drawing/2014/main" id="{6D70D333-11A2-4ECC-BC30-08B149F6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41927"/>
            <a:ext cx="3379562" cy="25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45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8BFB-B8D8-4CB5-81BA-0DE15EC3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smoke, train, outdoor, coming&#10;&#10;Description automatically generated">
            <a:extLst>
              <a:ext uri="{FF2B5EF4-FFF2-40B4-BE49-F238E27FC236}">
                <a16:creationId xmlns:a16="http://schemas.microsoft.com/office/drawing/2014/main" id="{C6EBAA94-921B-404D-B3AF-DF6EF5776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77279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A633-C031-444B-8B51-7AD9C39E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H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459DD6-B67E-B24B-80C3-AFBB246FC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1369"/>
            <a:ext cx="12192001" cy="6889369"/>
          </a:xfrm>
        </p:spPr>
      </p:pic>
    </p:spTree>
    <p:extLst>
      <p:ext uri="{BB962C8B-B14F-4D97-AF65-F5344CB8AC3E}">
        <p14:creationId xmlns:p14="http://schemas.microsoft.com/office/powerpoint/2010/main" val="388795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4A5ADCC-3144-AA43-8450-B4B19C144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2387" y="771787"/>
            <a:ext cx="10807225" cy="5480807"/>
          </a:xfrm>
        </p:spPr>
      </p:pic>
    </p:spTree>
    <p:extLst>
      <p:ext uri="{BB962C8B-B14F-4D97-AF65-F5344CB8AC3E}">
        <p14:creationId xmlns:p14="http://schemas.microsoft.com/office/powerpoint/2010/main" val="174021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0A59-D85B-5F43-B1F3-E2444160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08006"/>
            <a:ext cx="5147730" cy="1641987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สถิติอัคคีภัยในกรุงเทพฯ</a:t>
            </a:r>
            <a:endParaRPr lang="en-TH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57F5D2-85B4-9A4F-A38F-C0EDA552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9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C2731-0E98-4AFA-BD5A-7863AFB7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892" y="609600"/>
            <a:ext cx="5550334" cy="1456267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เพลิงไหม้ชุมชนหลังวัดมะกอก</a:t>
            </a:r>
            <a:endParaRPr lang="en-GB" sz="44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5" name="Content Placeholder 4" descr="A view of a city&#10;&#10;Description automatically generated">
            <a:extLst>
              <a:ext uri="{FF2B5EF4-FFF2-40B4-BE49-F238E27FC236}">
                <a16:creationId xmlns:a16="http://schemas.microsoft.com/office/drawing/2014/main" id="{F2F059B6-24FF-4981-A0CA-45B592D24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5" r="5792" b="2"/>
          <a:stretch/>
        </p:blipFill>
        <p:spPr>
          <a:xfrm>
            <a:off x="20" y="1"/>
            <a:ext cx="4635988" cy="3429000"/>
          </a:xfrm>
          <a:prstGeom prst="rect">
            <a:avLst/>
          </a:prstGeom>
        </p:spPr>
      </p:pic>
      <p:pic>
        <p:nvPicPr>
          <p:cNvPr id="7" name="Picture 6" descr="A steam train on a track with smoke coming out of it&#10;&#10;Description automatically generated">
            <a:extLst>
              <a:ext uri="{FF2B5EF4-FFF2-40B4-BE49-F238E27FC236}">
                <a16:creationId xmlns:a16="http://schemas.microsoft.com/office/drawing/2014/main" id="{B6098F36-0544-41DC-87FE-DAF6692FD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1" r="2237" b="-3"/>
          <a:stretch/>
        </p:blipFill>
        <p:spPr>
          <a:xfrm>
            <a:off x="20" y="3429001"/>
            <a:ext cx="4635988" cy="342997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E57998-7D20-4BE8-9019-4A4122C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" name="Content Placeholder 8" descr="A building on fire&#10;&#10;Description automatically generated">
            <a:extLst>
              <a:ext uri="{FF2B5EF4-FFF2-40B4-BE49-F238E27FC236}">
                <a16:creationId xmlns:a16="http://schemas.microsoft.com/office/drawing/2014/main" id="{3B169C9B-5C77-4419-8EB7-45C9E8A7C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648864" y="2143541"/>
            <a:ext cx="7543136" cy="4714459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C01BF1-FEAA-4AF6-96A5-24556C1F6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3091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1142-CE24-4C4E-94DF-E386D434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GB" b="1" dirty="0"/>
              <a:t>Fire hazards</a:t>
            </a:r>
            <a:endParaRPr lang="en-TH" b="1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4751831-832F-4902-A82F-99FFEEC9C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6" r="-2" b="7584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5A4A-AB84-BF41-8CE8-25BF376A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en-GB" sz="2400" dirty="0"/>
              <a:t>Heat </a:t>
            </a:r>
          </a:p>
          <a:p>
            <a:endParaRPr lang="en-GB" sz="2400" dirty="0"/>
          </a:p>
          <a:p>
            <a:r>
              <a:rPr lang="en-GB" sz="2400" dirty="0"/>
              <a:t>Fire smoke </a:t>
            </a:r>
          </a:p>
          <a:p>
            <a:pPr marL="0" indent="0">
              <a:buNone/>
            </a:pPr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248600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A235C-1013-4044-BEC6-31B61E38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heat</a:t>
            </a:r>
            <a:endParaRPr lang="en-GB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B312-D664-49F2-8154-B246FE0FD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sz="2400" dirty="0"/>
              <a:t>Burn </a:t>
            </a:r>
          </a:p>
          <a:p>
            <a:endParaRPr lang="en-US" sz="2400" dirty="0"/>
          </a:p>
          <a:p>
            <a:r>
              <a:rPr lang="en-US" sz="2400" dirty="0"/>
              <a:t>Direct thermal injury </a:t>
            </a:r>
          </a:p>
          <a:p>
            <a:pPr marL="0" indent="0">
              <a:buNone/>
            </a:pPr>
            <a:r>
              <a:rPr lang="en-US" sz="2400" dirty="0"/>
              <a:t>    (</a:t>
            </a:r>
            <a:r>
              <a:rPr lang="en-GB" sz="2400" dirty="0"/>
              <a:t>U</a:t>
            </a:r>
            <a:r>
              <a:rPr lang="en-US" sz="2400" dirty="0" err="1"/>
              <a:t>pper</a:t>
            </a:r>
            <a:r>
              <a:rPr lang="en-US" sz="2400" dirty="0"/>
              <a:t> respiratory tract)</a:t>
            </a:r>
          </a:p>
          <a:p>
            <a:pPr marL="0" indent="0">
              <a:buNone/>
            </a:pPr>
            <a:endParaRPr lang="th-TH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581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2871</Words>
  <Application>Microsoft Office PowerPoint</Application>
  <PresentationFormat>Widescreen</PresentationFormat>
  <Paragraphs>461</Paragraphs>
  <Slides>49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chuanpim</vt:lpstr>
      <vt:lpstr>DilleniaUPC</vt:lpstr>
      <vt:lpstr>Taviraj</vt:lpstr>
      <vt:lpstr>ลดDilleniaUPC</vt:lpstr>
      <vt:lpstr>Celestial</vt:lpstr>
      <vt:lpstr>Disaster and  emergency management </vt:lpstr>
      <vt:lpstr>Disaster </vt:lpstr>
      <vt:lpstr>PowerPoint Presentation</vt:lpstr>
      <vt:lpstr>อัคคีภัย  fire</vt:lpstr>
      <vt:lpstr>PowerPoint Presentation</vt:lpstr>
      <vt:lpstr>สถิติอัคคีภัยในกรุงเทพฯ</vt:lpstr>
      <vt:lpstr>เพลิงไหม้ชุมชนหลังวัดมะกอก</vt:lpstr>
      <vt:lpstr>Fire hazards</vt:lpstr>
      <vt:lpstr>heat</vt:lpstr>
      <vt:lpstr>PowerPoint Presentation</vt:lpstr>
      <vt:lpstr>Fire smoke</vt:lpstr>
      <vt:lpstr>Inhaled toxins</vt:lpstr>
      <vt:lpstr>PowerPoint Presentation</vt:lpstr>
      <vt:lpstr>Inhaled toxins</vt:lpstr>
      <vt:lpstr>PowerPoint Presentation</vt:lpstr>
      <vt:lpstr>Smoke and soot</vt:lpstr>
      <vt:lpstr>Aerosol particle size</vt:lpstr>
      <vt:lpstr>การจัดการสถานการณ์อัคคีภัย  </vt:lpstr>
      <vt:lpstr>วัตถุประสงค์</vt:lpstr>
      <vt:lpstr>หลักการจัดการความเสี่ยงจากสาธารณภัย</vt:lpstr>
      <vt:lpstr>ปัจจัยที่ต้องคำนึงถึง</vt:lpstr>
      <vt:lpstr>กฎหมายที่เกี่ยวข้อง</vt:lpstr>
      <vt:lpstr>กฎกระทรวง  กำหนดมาตรฐานในการบริหาร จัดการและดำเนินการด้านความปลอดภัย อาชีวอนามัย  และสภาพแวดล้อมในการทำงานเกี่ยวกับการป้องกันและระงับอัคคีภัย พ.ศ. ๒๕๕๕ </vt:lpstr>
      <vt:lpstr>PowerPoint Presentation</vt:lpstr>
      <vt:lpstr>ฝ่ายเกียกกาย  แผนกพลาธิการ  รพ.พระมงกุฎเกล้า</vt:lpstr>
      <vt:lpstr>วิเคราะห์สาเหตุ</vt:lpstr>
      <vt:lpstr>การจัดการก่อนเกิดเหตุ : การป้องกัน  </vt:lpstr>
      <vt:lpstr>การจัดการก่อนเกิดเหตุ : การป้องกัน  </vt:lpstr>
      <vt:lpstr>การจัดการก่อนเกิดเหตุ : การเตรียมความพร้อม </vt:lpstr>
      <vt:lpstr>การจัดการก่อนเกิดเหตุ : การเตรียมความพร้อม </vt:lpstr>
      <vt:lpstr>PowerPoint Presentation</vt:lpstr>
      <vt:lpstr>PowerPoint Presentation</vt:lpstr>
      <vt:lpstr>การจัดการก่อนเกิดเหตุ : การเตรียมความพร้อม </vt:lpstr>
      <vt:lpstr>PowerPoint Presentation</vt:lpstr>
      <vt:lpstr>การจัดการระหว่างเกิดเหตุ (การเผชิญเหตุและการบรรเทาทุกข์)</vt:lpstr>
      <vt:lpstr>การจัดการระหว่างเกิดเหตุ :  การเผชิญเหตุและการบรรเทาทุกข์</vt:lpstr>
      <vt:lpstr>การจัดการสถานการณ์อัคคีภัย   หลังเกิดเหตุ</vt:lpstr>
      <vt:lpstr>Risk assessment</vt:lpstr>
      <vt:lpstr>PowerPoint Presentation</vt:lpstr>
      <vt:lpstr>Risk assessment : scale</vt:lpstr>
      <vt:lpstr>Risk assessment : FIRE</vt:lpstr>
      <vt:lpstr>Risk assessment : FIRE</vt:lpstr>
      <vt:lpstr>Risk assessment : FIRE</vt:lpstr>
      <vt:lpstr>สถานีดับเพลิงพญาไท</vt:lpstr>
      <vt:lpstr>Risk assessment : FIRE</vt:lpstr>
      <vt:lpstr>Risk assessment : FIRE</vt:lpstr>
      <vt:lpstr>Risk assessment : FIRE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and  emergency management</dc:title>
  <dc:creator>Tan Pipepep</dc:creator>
  <cp:lastModifiedBy>Tan Pipepep</cp:lastModifiedBy>
  <cp:revision>3</cp:revision>
  <dcterms:created xsi:type="dcterms:W3CDTF">2020-10-13T05:05:25Z</dcterms:created>
  <dcterms:modified xsi:type="dcterms:W3CDTF">2020-10-15T00:35:26Z</dcterms:modified>
</cp:coreProperties>
</file>